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643C9D-519D-4E02-AF0C-77E132CC0A15}">
  <a:tblStyle styleId="{94643C9D-519D-4E02-AF0C-77E132CC0A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39"/>
    <p:restoredTop sz="94118"/>
  </p:normalViewPr>
  <p:slideViewPr>
    <p:cSldViewPr snapToGrid="0">
      <p:cViewPr varScale="1">
        <p:scale>
          <a:sx n="87" d="100"/>
          <a:sy n="87" d="100"/>
        </p:scale>
        <p:origin x="192" y="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ae9223ad5_3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ae9223ad5_3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5ae9223ad5_3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5ae9223ad5_3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5aebe459c1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5aebe459c1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5ae9223ad5_3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5ae9223ad5_3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5aebe467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5aebe467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5b157849dc_7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5b157849dc_7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5b157849dc_7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5b157849dc_7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5b157849dc_7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5b157849dc_7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5b157849dc_7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5b157849dc_7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37c34c42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37c34c42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Scan for information using familiar words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37c34c420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37c34c420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Scan for information using familiar words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5ae9223ad5_3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5ae9223ad5_3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37c34c420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37c34c420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Scan for information using familiar words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37c34c420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37c34c420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Scan for information using familiar words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37c34c420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37c34c420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Scan for information using familiar words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5ae9223ad5_3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5ae9223ad5_3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37c34c420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37c34c420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5b157849dc_7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5b157849dc_7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5b157849dc_7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5b157849dc_7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5b157849dc_7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5b157849dc_7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5b157849dc_7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5b157849dc_7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5b157849dc_7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5b157849dc_7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5ac6c3ccd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5ac6c3ccd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Pre-activity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Activate background knowledge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Character component - 氵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冷漠先生 - establish context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5ae9223ad5_3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5ae9223ad5_3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5ae9223ad5_3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5ae9223ad5_3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5ae9223ad5_3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5ae9223ad5_3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37a0de258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37a0de258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Play the first 8 seconds of the video. (0:00 - 0:08)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See, Think, Wonder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我看到了一个男人和女人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男人高高的，他不帮女生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女生不笑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男生不笑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男生手在口袋里（手【伸】不出来）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37a0de258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37a0de258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5ac6c3cb5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5ac6c3cb5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5ac6c3cb5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5ac6c3cb5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5aebe45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5aebe45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5ae9223ad5_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5ae9223ad5_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DJo7Z0HAu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DJo7Z0HAu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DJo7Z0HAu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DJo7Z0HAu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05400" y="1100800"/>
            <a:ext cx="6557100" cy="3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b="1" dirty="0">
                <a:solidFill>
                  <a:srgbClr val="6D9EEB"/>
                </a:solidFill>
              </a:rPr>
              <a:t>Essential Questions</a:t>
            </a:r>
            <a:endParaRPr sz="1600" b="1" dirty="0">
              <a:solidFill>
                <a:srgbClr val="6D9EE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6D9EEB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zh-CN" dirty="0"/>
              <a:t>How does kindness lead to happiness?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zh-CN" dirty="0"/>
              <a:t>How we do to spread kindness?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b="1" dirty="0">
                <a:solidFill>
                  <a:srgbClr val="6FA8DC"/>
                </a:solidFill>
              </a:rPr>
              <a:t>Low</a:t>
            </a:r>
            <a:r>
              <a:rPr lang="en-US" altLang="zh-CN" sz="1600" b="1" dirty="0">
                <a:solidFill>
                  <a:srgbClr val="6FA8DC"/>
                </a:solidFill>
              </a:rPr>
              <a:t>er</a:t>
            </a:r>
            <a:r>
              <a:rPr lang="zh-CN" sz="1600" b="1" dirty="0">
                <a:solidFill>
                  <a:srgbClr val="6FA8DC"/>
                </a:solidFill>
              </a:rPr>
              <a:t> level </a:t>
            </a:r>
            <a:r>
              <a:rPr lang="en-US" altLang="zh-CN" sz="1600" b="1" dirty="0">
                <a:solidFill>
                  <a:srgbClr val="6FA8DC"/>
                </a:solidFill>
              </a:rPr>
              <a:t>literacy </a:t>
            </a:r>
            <a:r>
              <a:rPr lang="zh-CN" sz="1600" b="1" dirty="0">
                <a:solidFill>
                  <a:srgbClr val="6FA8DC"/>
                </a:solidFill>
              </a:rPr>
              <a:t>skills</a:t>
            </a:r>
            <a:endParaRPr sz="1600" b="1" dirty="0">
              <a:solidFill>
                <a:srgbClr val="6FA8DC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dirty="0">
                <a:solidFill>
                  <a:schemeClr val="dk1"/>
                </a:solidFill>
              </a:rPr>
              <a:t>Can use the knowledge of compound words structure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dirty="0">
                <a:solidFill>
                  <a:schemeClr val="dk1"/>
                </a:solidFill>
              </a:rPr>
              <a:t>Can use character component to infer unknown character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b="1" dirty="0">
                <a:solidFill>
                  <a:srgbClr val="6FA8DC"/>
                </a:solidFill>
              </a:rPr>
              <a:t>High</a:t>
            </a:r>
            <a:r>
              <a:rPr lang="en-US" altLang="zh-CN" sz="1600" b="1" dirty="0">
                <a:solidFill>
                  <a:srgbClr val="6FA8DC"/>
                </a:solidFill>
              </a:rPr>
              <a:t>er</a:t>
            </a:r>
            <a:r>
              <a:rPr lang="zh-CN" sz="1600" b="1" dirty="0">
                <a:solidFill>
                  <a:srgbClr val="6FA8DC"/>
                </a:solidFill>
              </a:rPr>
              <a:t> level </a:t>
            </a:r>
            <a:r>
              <a:rPr lang="en-US" altLang="zh-CN" sz="1600" b="1" dirty="0">
                <a:solidFill>
                  <a:srgbClr val="6FA8DC"/>
                </a:solidFill>
              </a:rPr>
              <a:t>literacy </a:t>
            </a:r>
            <a:r>
              <a:rPr lang="zh-CN" sz="1600" b="1" dirty="0">
                <a:solidFill>
                  <a:srgbClr val="6FA8DC"/>
                </a:solidFill>
              </a:rPr>
              <a:t>skills</a:t>
            </a:r>
            <a:endParaRPr sz="1600" b="1" dirty="0">
              <a:solidFill>
                <a:srgbClr val="6FA8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dirty="0"/>
              <a:t>Can locate key sentence for each paragraph and main idea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dirty="0"/>
              <a:t>Can identify author’s point of view with supporting details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</p:txBody>
      </p:sp>
      <p:cxnSp>
        <p:nvCxnSpPr>
          <p:cNvPr id="55" name="Google Shape;55;p13"/>
          <p:cNvCxnSpPr/>
          <p:nvPr/>
        </p:nvCxnSpPr>
        <p:spPr>
          <a:xfrm>
            <a:off x="698125" y="1554650"/>
            <a:ext cx="3983700" cy="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56;p13"/>
          <p:cNvCxnSpPr/>
          <p:nvPr/>
        </p:nvCxnSpPr>
        <p:spPr>
          <a:xfrm>
            <a:off x="698675" y="2661050"/>
            <a:ext cx="3983700" cy="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57;p13"/>
          <p:cNvCxnSpPr/>
          <p:nvPr/>
        </p:nvCxnSpPr>
        <p:spPr>
          <a:xfrm>
            <a:off x="605400" y="3767450"/>
            <a:ext cx="3983700" cy="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58;p13"/>
          <p:cNvSpPr txBox="1"/>
          <p:nvPr/>
        </p:nvSpPr>
        <p:spPr>
          <a:xfrm>
            <a:off x="2109500" y="439000"/>
            <a:ext cx="4840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100" b="1">
                <a:latin typeface="Comic Sans MS"/>
                <a:ea typeface="Comic Sans MS"/>
                <a:cs typeface="Comic Sans MS"/>
                <a:sym typeface="Comic Sans MS"/>
              </a:rPr>
              <a:t>分享和助人</a:t>
            </a:r>
            <a:endParaRPr sz="31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8125" y="1571275"/>
            <a:ext cx="3650750" cy="218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125" y="1953263"/>
            <a:ext cx="3654712" cy="252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/>
        </p:nvSpPr>
        <p:spPr>
          <a:xfrm>
            <a:off x="0" y="8600"/>
            <a:ext cx="1888500" cy="4770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 b="1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分享和助人</a:t>
            </a:r>
            <a:endParaRPr/>
          </a:p>
        </p:txBody>
      </p:sp>
      <p:sp>
        <p:nvSpPr>
          <p:cNvPr id="131" name="Google Shape;131;p22"/>
          <p:cNvSpPr/>
          <p:nvPr/>
        </p:nvSpPr>
        <p:spPr>
          <a:xfrm>
            <a:off x="442525" y="932200"/>
            <a:ext cx="2074500" cy="5745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>
                <a:latin typeface="Comic Sans MS"/>
                <a:ea typeface="Comic Sans MS"/>
                <a:cs typeface="Comic Sans MS"/>
                <a:sym typeface="Comic Sans MS"/>
              </a:rPr>
              <a:t>                xiǎng</a:t>
            </a:r>
            <a:endParaRPr sz="15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700">
                <a:latin typeface="Comic Sans MS"/>
                <a:ea typeface="Comic Sans MS"/>
                <a:cs typeface="Comic Sans MS"/>
                <a:sym typeface="Comic Sans MS"/>
              </a:rPr>
              <a:t>      分享</a:t>
            </a:r>
            <a:endParaRPr sz="27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2" name="Google Shape;132;p22"/>
          <p:cNvSpPr txBox="1"/>
          <p:nvPr/>
        </p:nvSpPr>
        <p:spPr>
          <a:xfrm>
            <a:off x="290775" y="4429100"/>
            <a:ext cx="4446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Please describe this pic with “分享”。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2"/>
          <p:cNvSpPr txBox="1"/>
          <p:nvPr/>
        </p:nvSpPr>
        <p:spPr>
          <a:xfrm>
            <a:off x="383125" y="1506875"/>
            <a:ext cx="3395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分： split      享：enjoy</a:t>
            </a:r>
            <a:endParaRPr sz="400"/>
          </a:p>
        </p:txBody>
      </p:sp>
      <p:sp>
        <p:nvSpPr>
          <p:cNvPr id="134" name="Google Shape;134;p22"/>
          <p:cNvSpPr txBox="1"/>
          <p:nvPr/>
        </p:nvSpPr>
        <p:spPr>
          <a:xfrm>
            <a:off x="4572000" y="1388150"/>
            <a:ext cx="4244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latin typeface="STKaiti"/>
                <a:ea typeface="STKaiti"/>
                <a:cs typeface="STKaiti"/>
                <a:sym typeface="STKaiti"/>
              </a:rPr>
              <a:t>你今天分享了什么？</a:t>
            </a:r>
            <a:endParaRPr sz="180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latin typeface="STKaiti"/>
                <a:ea typeface="STKaiti"/>
                <a:cs typeface="STKaiti"/>
                <a:sym typeface="STKaiti"/>
              </a:rPr>
              <a:t>你昨天分享了什么？</a:t>
            </a:r>
            <a:endParaRPr sz="180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latin typeface="STKaiti"/>
                <a:ea typeface="STKaiti"/>
                <a:cs typeface="STKaiti"/>
                <a:sym typeface="STKaiti"/>
              </a:rPr>
              <a:t>你跟谁分享了什么？</a:t>
            </a:r>
            <a:endParaRPr sz="1800"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135" name="Google Shape;135;p22"/>
          <p:cNvSpPr txBox="1"/>
          <p:nvPr/>
        </p:nvSpPr>
        <p:spPr>
          <a:xfrm>
            <a:off x="4572000" y="713575"/>
            <a:ext cx="44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latin typeface="STKaiti"/>
                <a:ea typeface="STKaiti"/>
                <a:cs typeface="STKaiti"/>
                <a:sym typeface="STKaiti"/>
              </a:rPr>
              <a:t>T1: Please anwer my questions:</a:t>
            </a:r>
            <a:endParaRPr sz="1800"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136" name="Google Shape;136;p22"/>
          <p:cNvSpPr txBox="1"/>
          <p:nvPr/>
        </p:nvSpPr>
        <p:spPr>
          <a:xfrm>
            <a:off x="4512000" y="2698175"/>
            <a:ext cx="45543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latin typeface="STKaiti"/>
                <a:ea typeface="STKaiti"/>
                <a:cs typeface="STKaiti"/>
                <a:sym typeface="STKaiti"/>
              </a:rPr>
              <a:t>T2: teacher shares a story and ask students to listen to and locate the important information. </a:t>
            </a:r>
            <a:endParaRPr sz="180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latin typeface="STKaiti"/>
                <a:ea typeface="STKaiti"/>
                <a:cs typeface="STKaiti"/>
                <a:sym typeface="STKaiti"/>
              </a:rPr>
              <a:t>谁在做分享？</a:t>
            </a:r>
            <a:endParaRPr sz="180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latin typeface="STKaiti"/>
                <a:ea typeface="STKaiti"/>
                <a:cs typeface="STKaiti"/>
                <a:sym typeface="STKaiti"/>
              </a:rPr>
              <a:t>分享了什么？</a:t>
            </a:r>
            <a:endParaRPr sz="1800">
              <a:latin typeface="STKaiti"/>
              <a:ea typeface="STKaiti"/>
              <a:cs typeface="STKaiti"/>
              <a:sym typeface="STKait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075" y="2817975"/>
            <a:ext cx="1999850" cy="199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/>
        </p:nvSpPr>
        <p:spPr>
          <a:xfrm>
            <a:off x="2637150" y="3264850"/>
            <a:ext cx="61674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dirty="0">
                <a:latin typeface="Comic Sans MS"/>
                <a:ea typeface="Comic Sans MS"/>
                <a:cs typeface="Comic Sans MS"/>
                <a:sym typeface="Comic Sans MS"/>
              </a:rPr>
              <a:t>我喜欢/想要分享_________，因为_______________。</a:t>
            </a:r>
            <a:endParaRPr sz="20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dirty="0">
                <a:latin typeface="Comic Sans MS"/>
                <a:ea typeface="Comic Sans MS"/>
                <a:cs typeface="Comic Sans MS"/>
                <a:sym typeface="Comic Sans MS"/>
              </a:rPr>
              <a:t>我不喜欢分享_________，因为________。</a:t>
            </a:r>
            <a:endParaRPr sz="20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143" name="Google Shape;143;p23"/>
          <p:cNvGrpSpPr/>
          <p:nvPr/>
        </p:nvGrpSpPr>
        <p:grpSpPr>
          <a:xfrm>
            <a:off x="887650" y="1392675"/>
            <a:ext cx="7368700" cy="1231100"/>
            <a:chOff x="879250" y="517200"/>
            <a:chExt cx="7368700" cy="1231100"/>
          </a:xfrm>
        </p:grpSpPr>
        <p:sp>
          <p:nvSpPr>
            <p:cNvPr id="144" name="Google Shape;144;p23"/>
            <p:cNvSpPr/>
            <p:nvPr/>
          </p:nvSpPr>
          <p:spPr>
            <a:xfrm>
              <a:off x="879250" y="901400"/>
              <a:ext cx="1012200" cy="574500"/>
            </a:xfrm>
            <a:prstGeom prst="roundRect">
              <a:avLst>
                <a:gd name="adj" fmla="val 16667"/>
              </a:avLst>
            </a:prstGeom>
            <a:solidFill>
              <a:srgbClr val="CFE2F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700">
                  <a:latin typeface="Comic Sans MS"/>
                  <a:ea typeface="Comic Sans MS"/>
                  <a:cs typeface="Comic Sans MS"/>
                  <a:sym typeface="Comic Sans MS"/>
                </a:rPr>
                <a:t>分享</a:t>
              </a:r>
              <a:endParaRPr sz="27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grpSp>
          <p:nvGrpSpPr>
            <p:cNvPr id="145" name="Google Shape;145;p23"/>
            <p:cNvGrpSpPr/>
            <p:nvPr/>
          </p:nvGrpSpPr>
          <p:grpSpPr>
            <a:xfrm>
              <a:off x="2569125" y="517200"/>
              <a:ext cx="5678825" cy="1231100"/>
              <a:chOff x="2569125" y="517200"/>
              <a:chExt cx="5678825" cy="1231100"/>
            </a:xfrm>
          </p:grpSpPr>
          <p:sp>
            <p:nvSpPr>
              <p:cNvPr id="146" name="Google Shape;146;p23"/>
              <p:cNvSpPr/>
              <p:nvPr/>
            </p:nvSpPr>
            <p:spPr>
              <a:xfrm>
                <a:off x="2569125" y="517200"/>
                <a:ext cx="1012200" cy="346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/>
                  <a:t>苹果</a:t>
                </a:r>
                <a:endParaRPr/>
              </a:p>
            </p:txBody>
          </p:sp>
          <p:grpSp>
            <p:nvGrpSpPr>
              <p:cNvPr id="147" name="Google Shape;147;p23"/>
              <p:cNvGrpSpPr/>
              <p:nvPr/>
            </p:nvGrpSpPr>
            <p:grpSpPr>
              <a:xfrm>
                <a:off x="2569125" y="517200"/>
                <a:ext cx="5678825" cy="1231100"/>
                <a:chOff x="2569125" y="517200"/>
                <a:chExt cx="5678825" cy="1231100"/>
              </a:xfrm>
            </p:grpSpPr>
            <p:sp>
              <p:nvSpPr>
                <p:cNvPr id="148" name="Google Shape;148;p23"/>
                <p:cNvSpPr/>
                <p:nvPr/>
              </p:nvSpPr>
              <p:spPr>
                <a:xfrm>
                  <a:off x="7235750" y="517200"/>
                  <a:ext cx="1012200" cy="3465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9" name="Google Shape;149;p23"/>
                <p:cNvGrpSpPr/>
                <p:nvPr/>
              </p:nvGrpSpPr>
              <p:grpSpPr>
                <a:xfrm>
                  <a:off x="2569125" y="517200"/>
                  <a:ext cx="3998175" cy="1231100"/>
                  <a:chOff x="2569125" y="517200"/>
                  <a:chExt cx="3998175" cy="1231100"/>
                </a:xfrm>
              </p:grpSpPr>
              <p:sp>
                <p:nvSpPr>
                  <p:cNvPr id="150" name="Google Shape;150;p23"/>
                  <p:cNvSpPr/>
                  <p:nvPr/>
                </p:nvSpPr>
                <p:spPr>
                  <a:xfrm>
                    <a:off x="2569125" y="1401800"/>
                    <a:ext cx="1012200" cy="3465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1" name="Google Shape;151;p23"/>
                  <p:cNvSpPr/>
                  <p:nvPr/>
                </p:nvSpPr>
                <p:spPr>
                  <a:xfrm>
                    <a:off x="5555100" y="517200"/>
                    <a:ext cx="1012200" cy="34650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lt2"/>
                  </a:solidFill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100"/>
                      <a:buFont typeface="Arial"/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52" name="Google Shape;152;p23"/>
              <p:cNvSpPr/>
              <p:nvPr/>
            </p:nvSpPr>
            <p:spPr>
              <a:xfrm>
                <a:off x="4020350" y="517200"/>
                <a:ext cx="1012200" cy="346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3"/>
              <p:cNvSpPr/>
              <p:nvPr/>
            </p:nvSpPr>
            <p:spPr>
              <a:xfrm>
                <a:off x="7235750" y="1401800"/>
                <a:ext cx="1012200" cy="346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3"/>
              <p:cNvSpPr/>
              <p:nvPr/>
            </p:nvSpPr>
            <p:spPr>
              <a:xfrm>
                <a:off x="5562675" y="1401800"/>
                <a:ext cx="1012200" cy="346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3"/>
              <p:cNvSpPr/>
              <p:nvPr/>
            </p:nvSpPr>
            <p:spPr>
              <a:xfrm>
                <a:off x="4065900" y="1401800"/>
                <a:ext cx="1012200" cy="34650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6" name="Google Shape;156;p23"/>
            <p:cNvCxnSpPr>
              <a:endCxn id="146" idx="1"/>
            </p:cNvCxnSpPr>
            <p:nvPr/>
          </p:nvCxnSpPr>
          <p:spPr>
            <a:xfrm rot="10800000" flipH="1">
              <a:off x="1949925" y="690450"/>
              <a:ext cx="619200" cy="276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7" name="Google Shape;157;p23"/>
            <p:cNvCxnSpPr/>
            <p:nvPr/>
          </p:nvCxnSpPr>
          <p:spPr>
            <a:xfrm>
              <a:off x="1924600" y="1361525"/>
              <a:ext cx="521100" cy="260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58" name="Google Shape;158;p23"/>
          <p:cNvSpPr txBox="1"/>
          <p:nvPr/>
        </p:nvSpPr>
        <p:spPr>
          <a:xfrm>
            <a:off x="0" y="8600"/>
            <a:ext cx="1577700" cy="4770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 b="1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分享和助人</a:t>
            </a:r>
            <a:endParaRPr/>
          </a:p>
        </p:txBody>
      </p:sp>
      <p:sp>
        <p:nvSpPr>
          <p:cNvPr id="159" name="Google Shape;159;p23"/>
          <p:cNvSpPr txBox="1"/>
          <p:nvPr/>
        </p:nvSpPr>
        <p:spPr>
          <a:xfrm>
            <a:off x="1769225" y="151775"/>
            <a:ext cx="6949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b="1" dirty="0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对话：</a:t>
            </a:r>
            <a:endParaRPr b="1" dirty="0">
              <a:solidFill>
                <a:schemeClr val="dk1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请你采访两个其他的同学，看ta们怎么喜欢和别人分享吗？分享了什么？为什么想要分享？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/>
        </p:nvSpPr>
        <p:spPr>
          <a:xfrm>
            <a:off x="0" y="8600"/>
            <a:ext cx="1577700" cy="4770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 b="1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分享和助人</a:t>
            </a:r>
            <a:endParaRPr/>
          </a:p>
        </p:txBody>
      </p:sp>
      <p:sp>
        <p:nvSpPr>
          <p:cNvPr id="165" name="Google Shape;165;p24"/>
          <p:cNvSpPr txBox="1"/>
          <p:nvPr/>
        </p:nvSpPr>
        <p:spPr>
          <a:xfrm>
            <a:off x="348050" y="770100"/>
            <a:ext cx="1577700" cy="600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700">
                <a:latin typeface="Comic Sans MS"/>
                <a:ea typeface="Comic Sans MS"/>
                <a:cs typeface="Comic Sans MS"/>
                <a:sym typeface="Comic Sans MS"/>
              </a:rPr>
              <a:t>    帮助</a:t>
            </a:r>
            <a:endParaRPr sz="27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370350" y="1786763"/>
            <a:ext cx="1577700" cy="5694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500">
                <a:latin typeface="Comic Sans MS"/>
                <a:ea typeface="Comic Sans MS"/>
                <a:cs typeface="Comic Sans MS"/>
                <a:sym typeface="Comic Sans MS"/>
              </a:rPr>
              <a:t>    助人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370350" y="1370400"/>
            <a:ext cx="184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   Help+help</a:t>
            </a:r>
            <a:endParaRPr/>
          </a:p>
        </p:txBody>
      </p:sp>
      <p:pic>
        <p:nvPicPr>
          <p:cNvPr id="168" name="Google Shape;1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8450" y="1555650"/>
            <a:ext cx="2315023" cy="129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1975" y="3154299"/>
            <a:ext cx="2143124" cy="120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1250" y="1513850"/>
            <a:ext cx="2315023" cy="129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4138" y="3166423"/>
            <a:ext cx="1966500" cy="117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4238" y="3184012"/>
            <a:ext cx="1907732" cy="11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 txBox="1"/>
          <p:nvPr/>
        </p:nvSpPr>
        <p:spPr>
          <a:xfrm>
            <a:off x="4089675" y="893400"/>
            <a:ext cx="4776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>
                <a:latin typeface="STKaiti"/>
                <a:ea typeface="STKaiti"/>
                <a:cs typeface="STKaiti"/>
                <a:sym typeface="STKaiti"/>
              </a:rPr>
              <a:t>Please use (不)帮助 to describe these pictures. </a:t>
            </a:r>
            <a:endParaRPr sz="1900"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4089675" y="318725"/>
            <a:ext cx="1681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latin typeface="STKaiti"/>
                <a:ea typeface="STKaiti"/>
                <a:cs typeface="STKaiti"/>
                <a:sym typeface="STKaiti"/>
              </a:rPr>
              <a:t>助人=帮助人</a:t>
            </a:r>
            <a:endParaRPr sz="2000">
              <a:latin typeface="STKaiti"/>
              <a:ea typeface="STKaiti"/>
              <a:cs typeface="STKaiti"/>
              <a:sym typeface="STKaiti"/>
            </a:endParaRPr>
          </a:p>
        </p:txBody>
      </p:sp>
      <p:pic>
        <p:nvPicPr>
          <p:cNvPr id="175" name="Google Shape;175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7450" y="2372325"/>
            <a:ext cx="1843500" cy="18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/>
          <p:nvPr/>
        </p:nvSpPr>
        <p:spPr>
          <a:xfrm>
            <a:off x="485150" y="125700"/>
            <a:ext cx="7703100" cy="3293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200" b="1" dirty="0">
                <a:solidFill>
                  <a:srgbClr val="4A86E8"/>
                </a:solidFill>
                <a:highlight>
                  <a:srgbClr val="FFE599"/>
                </a:highlight>
              </a:rPr>
              <a:t>     </a:t>
            </a:r>
            <a:r>
              <a:rPr lang="en-US" altLang="zh-CN" sz="2200" b="1" dirty="0">
                <a:solidFill>
                  <a:srgbClr val="4A86E8"/>
                </a:solidFill>
                <a:highlight>
                  <a:srgbClr val="FFE599"/>
                </a:highlight>
              </a:rPr>
              <a:t>Activity 2</a:t>
            </a:r>
            <a:r>
              <a:rPr lang="zh-CN" sz="2200" b="1" dirty="0">
                <a:solidFill>
                  <a:srgbClr val="4A86E8"/>
                </a:solidFill>
                <a:highlight>
                  <a:srgbClr val="FFE599"/>
                </a:highlight>
              </a:rPr>
              <a:t>:</a:t>
            </a:r>
            <a:r>
              <a:rPr lang="zh-CN" sz="2200" b="1" dirty="0">
                <a:highlight>
                  <a:schemeClr val="lt1"/>
                </a:highlight>
              </a:rPr>
              <a:t> </a:t>
            </a:r>
            <a:endParaRPr sz="2200" b="1" dirty="0"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Scan and skim paragraph to locate main idea in the first paragraph.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7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在学校里，我跟朋友学习到分享和助人很重要，因为当大家都在分享你的喜悦的时候，你会快乐。当你帮助别人的时候，你会更快乐。</a:t>
            </a:r>
            <a:endParaRPr sz="1700" dirty="0">
              <a:solidFill>
                <a:srgbClr val="D9D9D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81" name="Google Shape;181;p25"/>
          <p:cNvCxnSpPr/>
          <p:nvPr/>
        </p:nvCxnSpPr>
        <p:spPr>
          <a:xfrm rot="10800000" flipH="1">
            <a:off x="680875" y="864550"/>
            <a:ext cx="5498700" cy="1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/>
          <p:nvPr/>
        </p:nvSpPr>
        <p:spPr>
          <a:xfrm>
            <a:off x="1186925" y="290825"/>
            <a:ext cx="7012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500" dirty="0">
                <a:latin typeface="STKaiti"/>
                <a:ea typeface="STKaiti"/>
                <a:cs typeface="STKaiti"/>
                <a:sym typeface="STKaiti"/>
              </a:rPr>
              <a:t>Find unfamiliar words:重要、喜悦</a:t>
            </a:r>
            <a:endParaRPr sz="2500" dirty="0"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799000" y="1323825"/>
            <a:ext cx="3481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dirty="0">
                <a:latin typeface="STKaiti"/>
                <a:ea typeface="STKaiti"/>
                <a:cs typeface="STKaiti"/>
                <a:sym typeface="STKaiti"/>
              </a:rPr>
              <a:t>zhòng yào</a:t>
            </a:r>
            <a:endParaRPr sz="1800" dirty="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dirty="0">
                <a:latin typeface="STKaiti"/>
                <a:ea typeface="STKaiti"/>
                <a:cs typeface="STKaiti"/>
                <a:sym typeface="STKaiti"/>
              </a:rPr>
              <a:t>重       要：heavy and want</a:t>
            </a:r>
            <a:endParaRPr sz="2000" dirty="0">
              <a:latin typeface="STKaiti"/>
              <a:ea typeface="STKaiti"/>
              <a:cs typeface="STKaiti"/>
              <a:sym typeface="STKaiti"/>
            </a:endParaRPr>
          </a:p>
        </p:txBody>
      </p:sp>
      <p:cxnSp>
        <p:nvCxnSpPr>
          <p:cNvPr id="188" name="Google Shape;188;p26"/>
          <p:cNvCxnSpPr/>
          <p:nvPr/>
        </p:nvCxnSpPr>
        <p:spPr>
          <a:xfrm>
            <a:off x="4163575" y="1853500"/>
            <a:ext cx="71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9" name="Google Shape;189;p26"/>
          <p:cNvSpPr txBox="1"/>
          <p:nvPr/>
        </p:nvSpPr>
        <p:spPr>
          <a:xfrm>
            <a:off x="5415600" y="1606900"/>
            <a:ext cx="228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latin typeface="STKaiti"/>
                <a:ea typeface="STKaiti"/>
                <a:cs typeface="STKaiti"/>
                <a:sym typeface="STKaiti"/>
              </a:rPr>
              <a:t>很重又想要的</a:t>
            </a:r>
            <a:endParaRPr sz="1800"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190" name="Google Shape;190;p26"/>
          <p:cNvSpPr txBox="1"/>
          <p:nvPr/>
        </p:nvSpPr>
        <p:spPr>
          <a:xfrm>
            <a:off x="539325" y="2451125"/>
            <a:ext cx="7560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1">
                <a:solidFill>
                  <a:srgbClr val="1155CC"/>
                </a:solidFill>
                <a:latin typeface="STKaiti"/>
                <a:ea typeface="STKaiti"/>
                <a:cs typeface="STKaiti"/>
                <a:sym typeface="STKaiti"/>
              </a:rPr>
              <a:t>Q：想一想你的什么很重，但是你又想要？书包重吗？对你来说，每天上学书包很重要吗？</a:t>
            </a:r>
            <a:endParaRPr b="1">
              <a:solidFill>
                <a:srgbClr val="1155CC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699125" y="3066725"/>
            <a:ext cx="7500600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分享你的喜悦</a:t>
            </a:r>
            <a:endParaRPr sz="17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 dirty="0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Gusees the meaning of “喜悦”</a:t>
            </a:r>
            <a:endParaRPr sz="1700" dirty="0">
              <a:solidFill>
                <a:schemeClr val="dk1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 b="1" dirty="0">
                <a:solidFill>
                  <a:srgbClr val="1155CC"/>
                </a:solidFill>
                <a:latin typeface="STKaiti"/>
                <a:ea typeface="STKaiti"/>
                <a:cs typeface="STKaiti"/>
                <a:sym typeface="STKaiti"/>
              </a:rPr>
              <a:t>Q：悦=</a:t>
            </a:r>
            <a:r>
              <a:rPr lang="zh-CN" sz="1500" b="1" dirty="0">
                <a:solidFill>
                  <a:srgbClr val="1155CC"/>
                </a:solidFill>
                <a:latin typeface="STKaiti"/>
                <a:ea typeface="STKaiti"/>
                <a:cs typeface="STKaiti"/>
                <a:sym typeface="STKaiti"/>
              </a:rPr>
              <a:t>忄+兑，我们学过忄跟心情有关系，比如“快乐”。“喜”，喜欢、高兴。请猜一下“喜悦”有可能是？</a:t>
            </a:r>
            <a:endParaRPr sz="1500" b="1" dirty="0">
              <a:solidFill>
                <a:srgbClr val="1155CC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rgbClr val="1155CC"/>
              </a:solidFill>
              <a:latin typeface="STKaiti"/>
              <a:ea typeface="STKaiti"/>
              <a:cs typeface="STKaiti"/>
              <a:sym typeface="STKait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/>
          <p:nvPr/>
        </p:nvSpPr>
        <p:spPr>
          <a:xfrm>
            <a:off x="592050" y="222975"/>
            <a:ext cx="7959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1" dirty="0"/>
              <a:t>Teacher make an example how to use sentence structure to identify main idea  </a:t>
            </a:r>
            <a:endParaRPr sz="1800" b="1" dirty="0"/>
          </a:p>
        </p:txBody>
      </p:sp>
      <p:sp>
        <p:nvSpPr>
          <p:cNvPr id="197" name="Google Shape;197;p27"/>
          <p:cNvSpPr txBox="1"/>
          <p:nvPr/>
        </p:nvSpPr>
        <p:spPr>
          <a:xfrm>
            <a:off x="669175" y="1050225"/>
            <a:ext cx="7899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7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在学校里，我跟朋友学习到分享和助人很重要。</a:t>
            </a:r>
            <a:r>
              <a:rPr lang="zh-CN" sz="1700" baseline="30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</a:t>
            </a:r>
            <a:r>
              <a:rPr lang="zh-CN" sz="17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因为当大家都在分享你的喜悦的时候，你会快乐。当你帮助别人的时候，你会更快乐。</a:t>
            </a:r>
            <a:endParaRPr sz="17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p27"/>
          <p:cNvSpPr txBox="1"/>
          <p:nvPr/>
        </p:nvSpPr>
        <p:spPr>
          <a:xfrm>
            <a:off x="549325" y="2153175"/>
            <a:ext cx="5752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Font typeface="Comic Sans MS"/>
              <a:buAutoNum type="arabicPeriod"/>
            </a:pPr>
            <a:r>
              <a:rPr lang="zh-CN" sz="1700" b="1" dirty="0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在学校里，我跟朋友学习到分享和助人很重要。</a:t>
            </a:r>
            <a:endParaRPr b="1" dirty="0">
              <a:solidFill>
                <a:srgbClr val="1155CC"/>
              </a:solidFill>
            </a:endParaRPr>
          </a:p>
        </p:txBody>
      </p:sp>
      <p:sp>
        <p:nvSpPr>
          <p:cNvPr id="199" name="Google Shape;199;p27"/>
          <p:cNvSpPr txBox="1"/>
          <p:nvPr/>
        </p:nvSpPr>
        <p:spPr>
          <a:xfrm>
            <a:off x="659175" y="2767875"/>
            <a:ext cx="575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zh-CN" sz="17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r>
              <a:rPr lang="zh-CN" sz="17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我在哪里学到的？</a:t>
            </a:r>
            <a:endParaRPr sz="17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7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zh-CN" sz="17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我跟朋友学习到什么？</a:t>
            </a:r>
            <a:endParaRPr sz="17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7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lang="zh-CN" sz="17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什么很重要？</a:t>
            </a:r>
            <a:endParaRPr sz="17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0" name="Google Shape;200;p27"/>
          <p:cNvSpPr txBox="1"/>
          <p:nvPr/>
        </p:nvSpPr>
        <p:spPr>
          <a:xfrm>
            <a:off x="659175" y="3905775"/>
            <a:ext cx="5752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latin typeface="STKaiti"/>
                <a:ea typeface="STKaiti"/>
                <a:cs typeface="STKaiti"/>
                <a:sym typeface="STKaiti"/>
              </a:rPr>
              <a:t>在_______里,</a:t>
            </a:r>
            <a:r>
              <a:rPr lang="zh-CN" sz="1800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我学习到__</a:t>
            </a:r>
            <a:r>
              <a:rPr lang="zh-CN" sz="1800">
                <a:latin typeface="STKaiti"/>
                <a:ea typeface="STKaiti"/>
                <a:cs typeface="STKaiti"/>
                <a:sym typeface="STKaiti"/>
              </a:rPr>
              <a:t>___________很重要。</a:t>
            </a:r>
            <a:endParaRPr sz="1800">
              <a:latin typeface="STKaiti"/>
              <a:ea typeface="STKaiti"/>
              <a:cs typeface="STKaiti"/>
              <a:sym typeface="STKait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/>
          <p:nvPr/>
        </p:nvSpPr>
        <p:spPr>
          <a:xfrm>
            <a:off x="669150" y="2457075"/>
            <a:ext cx="5752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dirty="0">
                <a:latin typeface="STKaiti"/>
                <a:ea typeface="STKaiti"/>
                <a:cs typeface="STKaiti"/>
                <a:sym typeface="STKaiti"/>
              </a:rPr>
              <a:t>5</a:t>
            </a:r>
            <a:r>
              <a:rPr lang="zh-CN" sz="1800" dirty="0">
                <a:latin typeface="STKaiti"/>
                <a:ea typeface="STKaiti"/>
                <a:cs typeface="STKaiti"/>
                <a:sym typeface="STKaiti"/>
              </a:rPr>
              <a:t>) 做什么的时候你会快乐？</a:t>
            </a:r>
            <a:endParaRPr sz="1800" dirty="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dirty="0">
                <a:latin typeface="STKaiti"/>
                <a:ea typeface="STKaiti"/>
                <a:cs typeface="STKaiti"/>
                <a:sym typeface="STKaiti"/>
              </a:rPr>
              <a:t>当___________的时候，你会快乐。</a:t>
            </a:r>
            <a:endParaRPr sz="1800" dirty="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dirty="0">
                <a:latin typeface="STKaiti"/>
                <a:ea typeface="STKaiti"/>
                <a:cs typeface="STKaiti"/>
                <a:sym typeface="STKaiti"/>
              </a:rPr>
              <a:t>当____________的时候，你会更快乐。</a:t>
            </a:r>
            <a:endParaRPr sz="1800" dirty="0"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131875" y="690225"/>
            <a:ext cx="8734800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 dirty="0">
                <a:latin typeface="STKaiti"/>
                <a:ea typeface="STKaiti"/>
                <a:cs typeface="STKaiti"/>
                <a:sym typeface="STKaiti"/>
              </a:rPr>
              <a:t>2.  </a:t>
            </a:r>
            <a:r>
              <a:rPr lang="zh-CN" sz="1700" b="1" dirty="0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</a:rPr>
              <a:t>因为当大家都在分享你的喜悦的时候，你会快乐。当你帮助别人的时候，你会更快乐。</a:t>
            </a:r>
            <a:endParaRPr sz="1700" b="1" dirty="0">
              <a:solidFill>
                <a:srgbClr val="1155CC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7" name="Google Shape;207;p28"/>
          <p:cNvSpPr txBox="1"/>
          <p:nvPr/>
        </p:nvSpPr>
        <p:spPr>
          <a:xfrm>
            <a:off x="948500" y="1883950"/>
            <a:ext cx="2626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>
                <a:latin typeface="STKaiti"/>
                <a:ea typeface="STKaiti"/>
                <a:cs typeface="STKaiti"/>
                <a:sym typeface="STKaiti"/>
              </a:rPr>
              <a:t>因为……</a:t>
            </a:r>
            <a:endParaRPr sz="1900"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208" name="Google Shape;208;p28"/>
          <p:cNvSpPr txBox="1"/>
          <p:nvPr/>
        </p:nvSpPr>
        <p:spPr>
          <a:xfrm>
            <a:off x="710125" y="1287088"/>
            <a:ext cx="5843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zh-CN" sz="1900" dirty="0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4</a:t>
            </a:r>
            <a:r>
              <a:rPr lang="zh-CN" sz="1900" dirty="0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)为什么</a:t>
            </a:r>
            <a:r>
              <a:rPr lang="zh-CN" sz="17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分享和助人是很重要？你怎么知道的？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/>
          <p:nvPr/>
        </p:nvSpPr>
        <p:spPr>
          <a:xfrm>
            <a:off x="908850" y="449425"/>
            <a:ext cx="6791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 b="1" dirty="0">
                <a:solidFill>
                  <a:srgbClr val="3C78D8"/>
                </a:solidFill>
              </a:rPr>
              <a:t>Teacher guides to summarize the passage(Evaluative judgment, Identify the author’s point of view)</a:t>
            </a:r>
            <a:endParaRPr sz="1700" b="1" dirty="0">
              <a:solidFill>
                <a:srgbClr val="3C78D8"/>
              </a:solidFill>
            </a:endParaRPr>
          </a:p>
        </p:txBody>
      </p:sp>
      <p:sp>
        <p:nvSpPr>
          <p:cNvPr id="214" name="Google Shape;214;p29"/>
          <p:cNvSpPr txBox="1"/>
          <p:nvPr/>
        </p:nvSpPr>
        <p:spPr>
          <a:xfrm>
            <a:off x="788175" y="2186125"/>
            <a:ext cx="7680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latin typeface="STKaiti"/>
                <a:ea typeface="STKaiti"/>
                <a:cs typeface="STKaiti"/>
                <a:sym typeface="STKaiti"/>
              </a:rPr>
              <a:t>在_____里，我学习到________很重要，因为当__________的时候，我很快乐。</a:t>
            </a:r>
            <a:endParaRPr sz="2000"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215" name="Google Shape;215;p29"/>
          <p:cNvSpPr txBox="1"/>
          <p:nvPr/>
        </p:nvSpPr>
        <p:spPr>
          <a:xfrm>
            <a:off x="1008725" y="1478125"/>
            <a:ext cx="7680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 dirty="0">
                <a:solidFill>
                  <a:schemeClr val="dk1"/>
                </a:solidFill>
              </a:rPr>
              <a:t>Use your answers from Q1-Q</a:t>
            </a:r>
            <a:r>
              <a:rPr lang="en-US" altLang="zh-CN" sz="1700" dirty="0">
                <a:solidFill>
                  <a:schemeClr val="dk1"/>
                </a:solidFill>
              </a:rPr>
              <a:t>5</a:t>
            </a:r>
            <a:r>
              <a:rPr lang="zh-CN" sz="1700" dirty="0">
                <a:solidFill>
                  <a:schemeClr val="dk1"/>
                </a:solidFill>
              </a:rPr>
              <a:t> to summarize the main idea</a:t>
            </a: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 dirty="0">
                <a:solidFill>
                  <a:schemeClr val="dk1"/>
                </a:solidFill>
              </a:rPr>
              <a:t> </a:t>
            </a:r>
            <a:endParaRPr sz="17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0"/>
          <p:cNvSpPr txBox="1"/>
          <p:nvPr/>
        </p:nvSpPr>
        <p:spPr>
          <a:xfrm>
            <a:off x="584500" y="302225"/>
            <a:ext cx="7086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Activity</a:t>
            </a:r>
            <a:r>
              <a:rPr 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 </a:t>
            </a:r>
            <a:r>
              <a:rPr lang="en-US" alt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3</a:t>
            </a:r>
            <a:r>
              <a:rPr 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: Scan for information</a:t>
            </a:r>
            <a:endParaRPr sz="2200" b="1" dirty="0">
              <a:solidFill>
                <a:srgbClr val="4A86E8"/>
              </a:solidFill>
              <a:highlight>
                <a:srgbClr val="FFF2C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200" b="1" dirty="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endParaRPr sz="2200" b="1" dirty="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cxnSp>
        <p:nvCxnSpPr>
          <p:cNvPr id="221" name="Google Shape;221;p30"/>
          <p:cNvCxnSpPr/>
          <p:nvPr/>
        </p:nvCxnSpPr>
        <p:spPr>
          <a:xfrm rot="10800000" flipH="1">
            <a:off x="720450" y="930275"/>
            <a:ext cx="5782200" cy="2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2" name="Google Shape;222;p30"/>
          <p:cNvSpPr txBox="1"/>
          <p:nvPr/>
        </p:nvSpPr>
        <p:spPr>
          <a:xfrm>
            <a:off x="606300" y="1158813"/>
            <a:ext cx="79314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有一天，我在学校买了一包饼干和三五好友分享，大家有说有笑，吃得很开心。</a:t>
            </a:r>
            <a:endParaRPr sz="17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3" name="Google Shape;223;p30"/>
          <p:cNvSpPr txBox="1"/>
          <p:nvPr/>
        </p:nvSpPr>
        <p:spPr>
          <a:xfrm>
            <a:off x="518250" y="2959025"/>
            <a:ext cx="810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latin typeface="Comic Sans MS"/>
                <a:ea typeface="Comic Sans MS"/>
                <a:cs typeface="Comic Sans MS"/>
                <a:sym typeface="Comic Sans MS"/>
              </a:rPr>
              <a:t>Can you find the following information from the passage above?</a:t>
            </a:r>
            <a:endParaRPr sz="1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224" name="Google Shape;224;p30"/>
          <p:cNvGraphicFramePr/>
          <p:nvPr/>
        </p:nvGraphicFramePr>
        <p:xfrm>
          <a:off x="606300" y="3472000"/>
          <a:ext cx="8107500" cy="1219140"/>
        </p:xfrm>
        <a:graphic>
          <a:graphicData uri="http://schemas.openxmlformats.org/drawingml/2006/table">
            <a:tbl>
              <a:tblPr>
                <a:noFill/>
                <a:tableStyleId>{94643C9D-519D-4E02-AF0C-77E132CC0A15}</a:tableStyleId>
              </a:tblPr>
              <a:tblGrid>
                <a:gridCol w="2026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People 人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Location (地方）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Actions (活动）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Feeling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/>
          <p:nvPr/>
        </p:nvSpPr>
        <p:spPr>
          <a:xfrm>
            <a:off x="584500" y="302225"/>
            <a:ext cx="7086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Activity 3</a:t>
            </a:r>
            <a:r>
              <a:rPr 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: Scan for information</a:t>
            </a:r>
            <a:endParaRPr sz="2200" b="1" dirty="0">
              <a:solidFill>
                <a:srgbClr val="4A86E8"/>
              </a:solidFill>
              <a:highlight>
                <a:srgbClr val="FFF2C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200" b="1" dirty="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endParaRPr sz="2200" b="1" dirty="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cxnSp>
        <p:nvCxnSpPr>
          <p:cNvPr id="230" name="Google Shape;230;p31"/>
          <p:cNvCxnSpPr/>
          <p:nvPr/>
        </p:nvCxnSpPr>
        <p:spPr>
          <a:xfrm rot="10800000" flipH="1">
            <a:off x="1268125" y="930225"/>
            <a:ext cx="5234400" cy="2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" name="Google Shape;231;p31"/>
          <p:cNvSpPr txBox="1"/>
          <p:nvPr/>
        </p:nvSpPr>
        <p:spPr>
          <a:xfrm>
            <a:off x="606300" y="1082613"/>
            <a:ext cx="79314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200" baseline="30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</a:t>
            </a:r>
            <a:r>
              <a:rPr lang="zh-CN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有一天，我在学校买了一包饼干和三五好友分享，大家有说有笑，吃得很开心。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2" name="Google Shape;232;p31"/>
          <p:cNvSpPr txBox="1"/>
          <p:nvPr/>
        </p:nvSpPr>
        <p:spPr>
          <a:xfrm>
            <a:off x="518250" y="2806625"/>
            <a:ext cx="810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latin typeface="Comic Sans MS"/>
                <a:ea typeface="Comic Sans MS"/>
                <a:cs typeface="Comic Sans MS"/>
                <a:sym typeface="Comic Sans MS"/>
              </a:rPr>
              <a:t>Can you find the following information from the passage above?</a:t>
            </a:r>
            <a:endParaRPr sz="1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233" name="Google Shape;233;p31"/>
          <p:cNvGraphicFramePr/>
          <p:nvPr>
            <p:extLst>
              <p:ext uri="{D42A27DB-BD31-4B8C-83A1-F6EECF244321}">
                <p14:modId xmlns:p14="http://schemas.microsoft.com/office/powerpoint/2010/main" val="446302119"/>
              </p:ext>
            </p:extLst>
          </p:nvPr>
        </p:nvGraphicFramePr>
        <p:xfrm>
          <a:off x="606300" y="3319600"/>
          <a:ext cx="8107500" cy="1097220"/>
        </p:xfrm>
        <a:graphic>
          <a:graphicData uri="http://schemas.openxmlformats.org/drawingml/2006/table">
            <a:tbl>
              <a:tblPr>
                <a:noFill/>
                <a:tableStyleId>{94643C9D-519D-4E02-AF0C-77E132CC0A15}</a:tableStyleId>
              </a:tblPr>
              <a:tblGrid>
                <a:gridCol w="2026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/>
                        <a:t>People 人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/>
                        <a:t>Location (地方）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/>
                        <a:t>Actions (活动）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/>
                        <a:t>Feeling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dirty="0">
                          <a:solidFill>
                            <a:srgbClr val="9900FF"/>
                          </a:solidFill>
                        </a:rPr>
                        <a:t>我、</a:t>
                      </a:r>
                      <a:r>
                        <a:rPr lang="zh-CN" altLang="en-US" sz="1600" dirty="0">
                          <a:solidFill>
                            <a:srgbClr val="9900FF"/>
                          </a:solidFill>
                        </a:rPr>
                        <a:t>好友</a:t>
                      </a:r>
                      <a:endParaRPr sz="16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>
                          <a:solidFill>
                            <a:srgbClr val="9900FF"/>
                          </a:solidFill>
                        </a:rPr>
                        <a:t>学校</a:t>
                      </a:r>
                      <a:endParaRPr sz="1600">
                        <a:solidFill>
                          <a:srgbClr val="9900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>
                          <a:solidFill>
                            <a:srgbClr val="9900FF"/>
                          </a:solidFill>
                        </a:rPr>
                        <a:t>买、分享、说、笑、吃</a:t>
                      </a:r>
                      <a:endParaRPr sz="1600">
                        <a:solidFill>
                          <a:srgbClr val="9900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 dirty="0">
                          <a:solidFill>
                            <a:srgbClr val="9900FF"/>
                          </a:solidFill>
                        </a:rPr>
                        <a:t>开心</a:t>
                      </a:r>
                      <a:endParaRPr sz="1600" dirty="0">
                        <a:solidFill>
                          <a:srgbClr val="9900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4" name="Google Shape;234;p31"/>
          <p:cNvSpPr/>
          <p:nvPr/>
        </p:nvSpPr>
        <p:spPr>
          <a:xfrm>
            <a:off x="7126325" y="2191800"/>
            <a:ext cx="1634100" cy="10971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/>
              <a:t>Ta为什么快乐？</a:t>
            </a:r>
            <a:endParaRPr sz="1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573000" y="720450"/>
            <a:ext cx="7998000" cy="25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 b="1" dirty="0">
                <a:solidFill>
                  <a:srgbClr val="6D9EEB"/>
                </a:solidFill>
              </a:rPr>
              <a:t>   </a:t>
            </a:r>
            <a:r>
              <a:rPr lang="zh-CN" sz="1900" b="1" dirty="0">
                <a:solidFill>
                  <a:srgbClr val="6D9EEB"/>
                </a:solidFill>
              </a:rPr>
              <a:t>Learning Objective:</a:t>
            </a:r>
            <a:endParaRPr sz="1900" b="1" dirty="0">
              <a:solidFill>
                <a:srgbClr val="6D9EE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rgbClr val="6D9EE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rgbClr val="6D9EE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Can use the knowledge of compound words structure 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Can </a:t>
            </a:r>
            <a:r>
              <a:rPr lang="zh-CN" dirty="0">
                <a:solidFill>
                  <a:schemeClr val="dk1"/>
                </a:solidFill>
              </a:rPr>
              <a:t>use </a:t>
            </a:r>
            <a:r>
              <a:rPr lang="zh-CN" dirty="0"/>
              <a:t>character </a:t>
            </a:r>
            <a:r>
              <a:rPr lang="zh-CN" dirty="0">
                <a:solidFill>
                  <a:schemeClr val="dk1"/>
                </a:solidFill>
              </a:rPr>
              <a:t>component</a:t>
            </a:r>
            <a:r>
              <a:rPr lang="en-US" altLang="zh-CN" dirty="0">
                <a:solidFill>
                  <a:schemeClr val="dk1"/>
                </a:solidFill>
              </a:rPr>
              <a:t>s</a:t>
            </a:r>
            <a:r>
              <a:rPr lang="zh-CN" dirty="0">
                <a:solidFill>
                  <a:schemeClr val="dk1"/>
                </a:solidFill>
              </a:rPr>
              <a:t> to infer unknown character</a:t>
            </a:r>
            <a:r>
              <a:rPr lang="en-US" altLang="zh-CN" dirty="0">
                <a:solidFill>
                  <a:schemeClr val="dk1"/>
                </a:solidFill>
              </a:rPr>
              <a:t>s</a:t>
            </a:r>
            <a:r>
              <a:rPr lang="zh-CN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Can identify the main idea of each paragraph and the passage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65" name="Google Shape;65;p14"/>
          <p:cNvCxnSpPr/>
          <p:nvPr/>
        </p:nvCxnSpPr>
        <p:spPr>
          <a:xfrm>
            <a:off x="674850" y="1331475"/>
            <a:ext cx="5781900" cy="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2"/>
          <p:cNvSpPr txBox="1"/>
          <p:nvPr/>
        </p:nvSpPr>
        <p:spPr>
          <a:xfrm>
            <a:off x="584500" y="302225"/>
            <a:ext cx="7086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Activity 3</a:t>
            </a:r>
            <a:r>
              <a:rPr 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: Scan for information</a:t>
            </a:r>
            <a:endParaRPr sz="2200" b="1" dirty="0">
              <a:solidFill>
                <a:srgbClr val="4A86E8"/>
              </a:solidFill>
              <a:highlight>
                <a:srgbClr val="FFF2C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200" b="1" dirty="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endParaRPr sz="2200" b="1" dirty="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cxnSp>
        <p:nvCxnSpPr>
          <p:cNvPr id="240" name="Google Shape;240;p32"/>
          <p:cNvCxnSpPr/>
          <p:nvPr/>
        </p:nvCxnSpPr>
        <p:spPr>
          <a:xfrm rot="10800000" flipH="1">
            <a:off x="1268125" y="930225"/>
            <a:ext cx="5234400" cy="2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1" name="Google Shape;241;p32"/>
          <p:cNvSpPr txBox="1"/>
          <p:nvPr/>
        </p:nvSpPr>
        <p:spPr>
          <a:xfrm>
            <a:off x="606300" y="1082613"/>
            <a:ext cx="79314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有一天，我在学校</a:t>
            </a:r>
            <a:r>
              <a:rPr lang="zh-CN" sz="2200" b="1" dirty="0">
                <a:solidFill>
                  <a:schemeClr val="dk1"/>
                </a:solidFill>
                <a:highlight>
                  <a:schemeClr val="accent6"/>
                </a:highlight>
                <a:latin typeface="Comic Sans MS"/>
                <a:ea typeface="Comic Sans MS"/>
                <a:cs typeface="Comic Sans MS"/>
                <a:sym typeface="Comic Sans MS"/>
              </a:rPr>
              <a:t>买了一包饼干</a:t>
            </a:r>
            <a:r>
              <a:rPr lang="zh-CN" sz="2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和三五好友分享，大家有说有笑，吃得很开心。</a:t>
            </a:r>
            <a:endParaRPr sz="17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2" name="Google Shape;242;p32"/>
          <p:cNvSpPr txBox="1"/>
          <p:nvPr/>
        </p:nvSpPr>
        <p:spPr>
          <a:xfrm>
            <a:off x="874500" y="2571750"/>
            <a:ext cx="78342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 b="1"/>
              <a:t>TA买了什么？</a:t>
            </a:r>
            <a:r>
              <a:rPr lang="zh-CN" sz="1900"/>
              <a:t>	</a:t>
            </a:r>
            <a:r>
              <a:rPr lang="zh-CN" sz="2200" b="1">
                <a:solidFill>
                  <a:schemeClr val="dk1"/>
                </a:solidFill>
                <a:highlight>
                  <a:schemeClr val="accent6"/>
                </a:highlight>
                <a:latin typeface="Comic Sans MS"/>
                <a:ea typeface="Comic Sans MS"/>
                <a:cs typeface="Comic Sans MS"/>
                <a:sym typeface="Comic Sans MS"/>
              </a:rPr>
              <a:t>买了    一包           饼干</a:t>
            </a:r>
            <a:endParaRPr sz="2200" b="1">
              <a:solidFill>
                <a:schemeClr val="dk1"/>
              </a:solidFill>
              <a:highlight>
                <a:schemeClr val="accent6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/>
              <a:t> bǐng gān	</a:t>
            </a:r>
            <a:endParaRPr sz="1900"/>
          </a:p>
        </p:txBody>
      </p:sp>
      <p:pic>
        <p:nvPicPr>
          <p:cNvPr id="243" name="Google Shape;243;p32"/>
          <p:cNvPicPr preferRelativeResize="0"/>
          <p:nvPr/>
        </p:nvPicPr>
        <p:blipFill rotWithShape="1">
          <a:blip r:embed="rId3">
            <a:alphaModFix/>
          </a:blip>
          <a:srcRect r="37292" b="40852"/>
          <a:stretch/>
        </p:blipFill>
        <p:spPr>
          <a:xfrm>
            <a:off x="3101650" y="3228775"/>
            <a:ext cx="1620301" cy="152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2"/>
          <p:cNvSpPr txBox="1"/>
          <p:nvPr/>
        </p:nvSpPr>
        <p:spPr>
          <a:xfrm>
            <a:off x="5674825" y="3304975"/>
            <a:ext cx="8913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5200" b="1">
                <a:latin typeface="STKaiti"/>
                <a:ea typeface="STKaiti"/>
                <a:cs typeface="STKaiti"/>
                <a:sym typeface="STKaiti"/>
              </a:rPr>
              <a:t>饼</a:t>
            </a:r>
            <a:endParaRPr sz="5200" b="1"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245" name="Google Shape;245;p32"/>
          <p:cNvSpPr/>
          <p:nvPr/>
        </p:nvSpPr>
        <p:spPr>
          <a:xfrm>
            <a:off x="6927850" y="2114550"/>
            <a:ext cx="891300" cy="940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>
                <a:latin typeface="STKaiti"/>
                <a:ea typeface="STKaiti"/>
                <a:cs typeface="STKaiti"/>
                <a:sym typeface="STKaiti"/>
              </a:rPr>
              <a:t>饭</a:t>
            </a:r>
            <a:endParaRPr sz="3200" b="1"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246" name="Google Shape;246;p32"/>
          <p:cNvSpPr/>
          <p:nvPr/>
        </p:nvSpPr>
        <p:spPr>
          <a:xfrm>
            <a:off x="6927850" y="3139453"/>
            <a:ext cx="891300" cy="940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>
                <a:latin typeface="STKaiti"/>
                <a:ea typeface="STKaiti"/>
                <a:cs typeface="STKaiti"/>
                <a:sym typeface="STKaiti"/>
              </a:rPr>
              <a:t>饮</a:t>
            </a:r>
            <a:endParaRPr sz="3200" b="1"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247" name="Google Shape;247;p32"/>
          <p:cNvSpPr/>
          <p:nvPr/>
        </p:nvSpPr>
        <p:spPr>
          <a:xfrm>
            <a:off x="6927850" y="4130053"/>
            <a:ext cx="891300" cy="940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 b="1">
                <a:latin typeface="STKaiti"/>
                <a:ea typeface="STKaiti"/>
                <a:cs typeface="STKaiti"/>
                <a:sym typeface="STKaiti"/>
              </a:rPr>
              <a:t>饺</a:t>
            </a:r>
            <a:endParaRPr sz="3200" b="1">
              <a:latin typeface="STKaiti"/>
              <a:ea typeface="STKaiti"/>
              <a:cs typeface="STKaiti"/>
              <a:sym typeface="STKaiti"/>
            </a:endParaRPr>
          </a:p>
        </p:txBody>
      </p:sp>
      <p:pic>
        <p:nvPicPr>
          <p:cNvPr id="248" name="Google Shape;248;p32"/>
          <p:cNvPicPr preferRelativeResize="0"/>
          <p:nvPr/>
        </p:nvPicPr>
        <p:blipFill rotWithShape="1">
          <a:blip r:embed="rId4">
            <a:alphaModFix/>
          </a:blip>
          <a:srcRect t="28109" r="24511"/>
          <a:stretch/>
        </p:blipFill>
        <p:spPr>
          <a:xfrm>
            <a:off x="726400" y="3228775"/>
            <a:ext cx="1739104" cy="110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/>
          <p:nvPr/>
        </p:nvSpPr>
        <p:spPr>
          <a:xfrm>
            <a:off x="584500" y="302225"/>
            <a:ext cx="7086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Activity 3</a:t>
            </a:r>
            <a:r>
              <a:rPr 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: Scan for information</a:t>
            </a:r>
            <a:endParaRPr sz="2200" b="1" dirty="0">
              <a:solidFill>
                <a:srgbClr val="4A86E8"/>
              </a:solidFill>
              <a:highlight>
                <a:srgbClr val="FFF2C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200" b="1" dirty="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endParaRPr sz="2200" b="1" dirty="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cxnSp>
        <p:nvCxnSpPr>
          <p:cNvPr id="254" name="Google Shape;254;p33"/>
          <p:cNvCxnSpPr/>
          <p:nvPr/>
        </p:nvCxnSpPr>
        <p:spPr>
          <a:xfrm rot="10800000" flipH="1">
            <a:off x="1268125" y="930225"/>
            <a:ext cx="5234400" cy="2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5" name="Google Shape;255;p33"/>
          <p:cNvSpPr txBox="1"/>
          <p:nvPr/>
        </p:nvSpPr>
        <p:spPr>
          <a:xfrm>
            <a:off x="606300" y="1082613"/>
            <a:ext cx="79314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还有一次，小美忘了要考试，我帮她复习。跟朋友分享饼干和帮助小美都让我快乐。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6" name="Google Shape;256;p33"/>
          <p:cNvSpPr txBox="1"/>
          <p:nvPr/>
        </p:nvSpPr>
        <p:spPr>
          <a:xfrm>
            <a:off x="518250" y="2806625"/>
            <a:ext cx="810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latin typeface="Comic Sans MS"/>
                <a:ea typeface="Comic Sans MS"/>
                <a:cs typeface="Comic Sans MS"/>
                <a:sym typeface="Comic Sans MS"/>
              </a:rPr>
              <a:t>Can you find the following information from the passage above?</a:t>
            </a:r>
            <a:endParaRPr sz="1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257" name="Google Shape;257;p33"/>
          <p:cNvGraphicFramePr/>
          <p:nvPr/>
        </p:nvGraphicFramePr>
        <p:xfrm>
          <a:off x="606300" y="3319600"/>
          <a:ext cx="8107500" cy="1341060"/>
        </p:xfrm>
        <a:graphic>
          <a:graphicData uri="http://schemas.openxmlformats.org/drawingml/2006/table">
            <a:tbl>
              <a:tblPr>
                <a:noFill/>
                <a:tableStyleId>{94643C9D-519D-4E02-AF0C-77E132CC0A15}</a:tableStyleId>
              </a:tblPr>
              <a:tblGrid>
                <a:gridCol w="2026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/>
                        <a:t>People 人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/>
                        <a:t>Location (地方）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/>
                        <a:t>Actions (活动）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/>
                        <a:t>Feeling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/>
          <p:nvPr/>
        </p:nvSpPr>
        <p:spPr>
          <a:xfrm>
            <a:off x="584500" y="302225"/>
            <a:ext cx="7086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Activity 3</a:t>
            </a:r>
            <a:r>
              <a:rPr 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: Scan for information</a:t>
            </a:r>
            <a:endParaRPr sz="2200" b="1" dirty="0">
              <a:solidFill>
                <a:srgbClr val="4A86E8"/>
              </a:solidFill>
              <a:highlight>
                <a:srgbClr val="FFF2C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200" b="1" dirty="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endParaRPr sz="2200" b="1" dirty="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cxnSp>
        <p:nvCxnSpPr>
          <p:cNvPr id="263" name="Google Shape;263;p34"/>
          <p:cNvCxnSpPr/>
          <p:nvPr/>
        </p:nvCxnSpPr>
        <p:spPr>
          <a:xfrm rot="10800000" flipH="1">
            <a:off x="1268125" y="930225"/>
            <a:ext cx="5234400" cy="2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4" name="Google Shape;264;p34"/>
          <p:cNvSpPr txBox="1"/>
          <p:nvPr/>
        </p:nvSpPr>
        <p:spPr>
          <a:xfrm>
            <a:off x="606300" y="1082613"/>
            <a:ext cx="79314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还有一次，小美忘了要考试，我帮她复习。跟朋友分享饼干和帮助小美都让我快乐。</a:t>
            </a: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5" name="Google Shape;265;p34"/>
          <p:cNvSpPr txBox="1"/>
          <p:nvPr/>
        </p:nvSpPr>
        <p:spPr>
          <a:xfrm>
            <a:off x="518250" y="2806625"/>
            <a:ext cx="810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latin typeface="Comic Sans MS"/>
                <a:ea typeface="Comic Sans MS"/>
                <a:cs typeface="Comic Sans MS"/>
                <a:sym typeface="Comic Sans MS"/>
              </a:rPr>
              <a:t>Can you find the following information from the passage above?</a:t>
            </a:r>
            <a:endParaRPr sz="1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266" name="Google Shape;266;p34"/>
          <p:cNvGraphicFramePr/>
          <p:nvPr/>
        </p:nvGraphicFramePr>
        <p:xfrm>
          <a:off x="606300" y="3319600"/>
          <a:ext cx="8107500" cy="853380"/>
        </p:xfrm>
        <a:graphic>
          <a:graphicData uri="http://schemas.openxmlformats.org/drawingml/2006/table">
            <a:tbl>
              <a:tblPr>
                <a:noFill/>
                <a:tableStyleId>{94643C9D-519D-4E02-AF0C-77E132CC0A15}</a:tableStyleId>
              </a:tblPr>
              <a:tblGrid>
                <a:gridCol w="2026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/>
                        <a:t>People 人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/>
                        <a:t>Location (地方）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/>
                        <a:t>Actions (活动）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/>
                        <a:t>Feeling</a:t>
                      </a:r>
                      <a:endParaRPr sz="16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>
                          <a:solidFill>
                            <a:srgbClr val="9900FF"/>
                          </a:solidFill>
                        </a:rPr>
                        <a:t>我、小美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>
                          <a:solidFill>
                            <a:srgbClr val="9900FF"/>
                          </a:solidFill>
                        </a:rPr>
                        <a:t>学校</a:t>
                      </a:r>
                      <a:endParaRPr sz="1600">
                        <a:solidFill>
                          <a:srgbClr val="9900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>
                          <a:solidFill>
                            <a:srgbClr val="9900FF"/>
                          </a:solidFill>
                        </a:rPr>
                        <a:t>忘、分享、帮</a:t>
                      </a:r>
                      <a:endParaRPr sz="1600">
                        <a:solidFill>
                          <a:srgbClr val="9900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600">
                          <a:solidFill>
                            <a:srgbClr val="9900FF"/>
                          </a:solidFill>
                        </a:rPr>
                        <a:t>快乐</a:t>
                      </a:r>
                      <a:endParaRPr sz="1600">
                        <a:solidFill>
                          <a:srgbClr val="9900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7" name="Google Shape;267;p34"/>
          <p:cNvSpPr/>
          <p:nvPr/>
        </p:nvSpPr>
        <p:spPr>
          <a:xfrm>
            <a:off x="6816450" y="2191800"/>
            <a:ext cx="1944000" cy="10971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/>
              <a:t>TA做了哪两件事情让TA快乐？</a:t>
            </a:r>
            <a:endParaRPr sz="1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5"/>
          <p:cNvSpPr txBox="1"/>
          <p:nvPr/>
        </p:nvSpPr>
        <p:spPr>
          <a:xfrm>
            <a:off x="607350" y="2720500"/>
            <a:ext cx="792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find the following information from the passage above?</a:t>
            </a:r>
            <a:endParaRPr sz="1200" b="1">
              <a:solidFill>
                <a:schemeClr val="dk1"/>
              </a:solidFill>
            </a:endParaRPr>
          </a:p>
        </p:txBody>
      </p:sp>
      <p:sp>
        <p:nvSpPr>
          <p:cNvPr id="273" name="Google Shape;273;p35"/>
          <p:cNvSpPr txBox="1"/>
          <p:nvPr/>
        </p:nvSpPr>
        <p:spPr>
          <a:xfrm>
            <a:off x="2833325" y="1020438"/>
            <a:ext cx="5589300" cy="13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电影里的冷漠先生不想帮小女孩拿气球，小女孩很难过。冷漠先生不帮助别人，也没有朋友，看起来也很不开心。</a:t>
            </a:r>
            <a:endParaRPr sz="1900"/>
          </a:p>
        </p:txBody>
      </p:sp>
      <p:graphicFrame>
        <p:nvGraphicFramePr>
          <p:cNvPr id="274" name="Google Shape;274;p35"/>
          <p:cNvGraphicFramePr/>
          <p:nvPr/>
        </p:nvGraphicFramePr>
        <p:xfrm>
          <a:off x="606275" y="3208225"/>
          <a:ext cx="8107500" cy="1219140"/>
        </p:xfrm>
        <a:graphic>
          <a:graphicData uri="http://schemas.openxmlformats.org/drawingml/2006/table">
            <a:tbl>
              <a:tblPr>
                <a:noFill/>
                <a:tableStyleId>{94643C9D-519D-4E02-AF0C-77E132CC0A15}</a:tableStyleId>
              </a:tblPr>
              <a:tblGrid>
                <a:gridCol w="2026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People 人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Location (地方）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Actions (活动）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Feeling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5" name="Google Shape;275;p35"/>
          <p:cNvSpPr/>
          <p:nvPr/>
        </p:nvSpPr>
        <p:spPr>
          <a:xfrm>
            <a:off x="7126325" y="2191800"/>
            <a:ext cx="1634100" cy="10971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/>
              <a:t>Ta快乐吗？</a:t>
            </a:r>
            <a:endParaRPr sz="1500"/>
          </a:p>
        </p:txBody>
      </p:sp>
      <p:pic>
        <p:nvPicPr>
          <p:cNvPr id="276" name="Google Shape;27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263" y="1099316"/>
            <a:ext cx="2154025" cy="120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5"/>
          <p:cNvSpPr txBox="1"/>
          <p:nvPr/>
        </p:nvSpPr>
        <p:spPr>
          <a:xfrm>
            <a:off x="607350" y="118550"/>
            <a:ext cx="5589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Activity 3</a:t>
            </a:r>
            <a:r>
              <a:rPr 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: Scan for information</a:t>
            </a:r>
            <a:endParaRPr sz="2200" b="1" dirty="0">
              <a:solidFill>
                <a:srgbClr val="4A86E8"/>
              </a:solidFill>
              <a:highlight>
                <a:srgbClr val="FFF2C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6"/>
          <p:cNvSpPr txBox="1"/>
          <p:nvPr/>
        </p:nvSpPr>
        <p:spPr>
          <a:xfrm>
            <a:off x="607350" y="2339500"/>
            <a:ext cx="792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find the following information from the passage above?</a:t>
            </a:r>
            <a:endParaRPr sz="1200" b="1">
              <a:solidFill>
                <a:schemeClr val="dk1"/>
              </a:solidFill>
            </a:endParaRPr>
          </a:p>
        </p:txBody>
      </p:sp>
      <p:sp>
        <p:nvSpPr>
          <p:cNvPr id="283" name="Google Shape;283;p36"/>
          <p:cNvSpPr txBox="1"/>
          <p:nvPr/>
        </p:nvSpPr>
        <p:spPr>
          <a:xfrm>
            <a:off x="2824200" y="637400"/>
            <a:ext cx="5589300" cy="13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电影里的冷漠先生不想帮小女孩拿气球，小女孩很难过。冷漠先生不帮助别人，也没有朋友，看起来也很不开心。</a:t>
            </a:r>
            <a:endParaRPr sz="1900"/>
          </a:p>
        </p:txBody>
      </p:sp>
      <p:graphicFrame>
        <p:nvGraphicFramePr>
          <p:cNvPr id="284" name="Google Shape;284;p36"/>
          <p:cNvGraphicFramePr/>
          <p:nvPr/>
        </p:nvGraphicFramePr>
        <p:xfrm>
          <a:off x="606275" y="2903425"/>
          <a:ext cx="8107500" cy="1219140"/>
        </p:xfrm>
        <a:graphic>
          <a:graphicData uri="http://schemas.openxmlformats.org/drawingml/2006/table">
            <a:tbl>
              <a:tblPr>
                <a:noFill/>
                <a:tableStyleId>{94643C9D-519D-4E02-AF0C-77E132CC0A15}</a:tableStyleId>
              </a:tblPr>
              <a:tblGrid>
                <a:gridCol w="2026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People 人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Location (地方）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Actions (活动）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Feeling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>
                          <a:solidFill>
                            <a:srgbClr val="9900FF"/>
                          </a:solidFill>
                        </a:rPr>
                        <a:t>冷漠先生</a:t>
                      </a:r>
                      <a:endParaRPr>
                        <a:solidFill>
                          <a:srgbClr val="9900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>
                          <a:solidFill>
                            <a:srgbClr val="9900FF"/>
                          </a:solidFill>
                        </a:rPr>
                        <a:t>小女孩</a:t>
                      </a:r>
                      <a:endParaRPr>
                        <a:solidFill>
                          <a:srgbClr val="9900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>
                          <a:solidFill>
                            <a:srgbClr val="9900FF"/>
                          </a:solidFill>
                        </a:rPr>
                        <a:t>朋友（没有）</a:t>
                      </a:r>
                      <a:endParaRPr>
                        <a:solidFill>
                          <a:srgbClr val="9900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>
                          <a:solidFill>
                            <a:srgbClr val="9900FF"/>
                          </a:solidFill>
                        </a:rPr>
                        <a:t>电影里面</a:t>
                      </a:r>
                      <a:endParaRPr>
                        <a:solidFill>
                          <a:srgbClr val="9900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>
                          <a:solidFill>
                            <a:srgbClr val="9900FF"/>
                          </a:solidFill>
                        </a:rPr>
                        <a:t>拿气球</a:t>
                      </a:r>
                      <a:endParaRPr>
                        <a:solidFill>
                          <a:srgbClr val="9900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>
                          <a:solidFill>
                            <a:srgbClr val="9900FF"/>
                          </a:solidFill>
                        </a:rPr>
                        <a:t>不帮助</a:t>
                      </a:r>
                      <a:endParaRPr>
                        <a:solidFill>
                          <a:srgbClr val="9900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>
                          <a:solidFill>
                            <a:srgbClr val="9900FF"/>
                          </a:solidFill>
                        </a:rPr>
                        <a:t>难过</a:t>
                      </a:r>
                      <a:endParaRPr>
                        <a:solidFill>
                          <a:srgbClr val="9900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>
                          <a:solidFill>
                            <a:srgbClr val="9900FF"/>
                          </a:solidFill>
                        </a:rPr>
                        <a:t>不开心</a:t>
                      </a:r>
                      <a:endParaRPr>
                        <a:solidFill>
                          <a:srgbClr val="9900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5" name="Google Shape;285;p36"/>
          <p:cNvSpPr/>
          <p:nvPr/>
        </p:nvSpPr>
        <p:spPr>
          <a:xfrm>
            <a:off x="7079675" y="1806325"/>
            <a:ext cx="1634100" cy="10971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/>
              <a:t>Ta快乐吗？</a:t>
            </a:r>
            <a:endParaRPr sz="1500"/>
          </a:p>
        </p:txBody>
      </p:sp>
      <p:pic>
        <p:nvPicPr>
          <p:cNvPr id="286" name="Google Shape;28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925" y="684313"/>
            <a:ext cx="2154025" cy="120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6"/>
          <p:cNvSpPr txBox="1"/>
          <p:nvPr/>
        </p:nvSpPr>
        <p:spPr>
          <a:xfrm>
            <a:off x="594025" y="4177650"/>
            <a:ext cx="8107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Using one sentence, talk about 冷漠先生。</a:t>
            </a:r>
            <a:endParaRPr/>
          </a:p>
        </p:txBody>
      </p:sp>
      <p:sp>
        <p:nvSpPr>
          <p:cNvPr id="288" name="Google Shape;288;p36"/>
          <p:cNvSpPr txBox="1"/>
          <p:nvPr/>
        </p:nvSpPr>
        <p:spPr>
          <a:xfrm>
            <a:off x="738700" y="228000"/>
            <a:ext cx="525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6"/>
          <p:cNvSpPr txBox="1"/>
          <p:nvPr/>
        </p:nvSpPr>
        <p:spPr>
          <a:xfrm>
            <a:off x="529925" y="105000"/>
            <a:ext cx="5253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Activity 3</a:t>
            </a:r>
            <a:r>
              <a:rPr 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: Scan for information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7"/>
          <p:cNvSpPr txBox="1"/>
          <p:nvPr/>
        </p:nvSpPr>
        <p:spPr>
          <a:xfrm>
            <a:off x="1129200" y="909450"/>
            <a:ext cx="6681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如果常常分享和助人，你的喜悦就越来越多。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95" name="Google Shape;295;p37"/>
          <p:cNvSpPr txBox="1"/>
          <p:nvPr/>
        </p:nvSpPr>
        <p:spPr>
          <a:xfrm>
            <a:off x="1080025" y="151125"/>
            <a:ext cx="6927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200" b="1" dirty="0">
                <a:solidFill>
                  <a:srgbClr val="9FC5E8"/>
                </a:solidFill>
              </a:rPr>
              <a:t>Activity </a:t>
            </a:r>
            <a:r>
              <a:rPr lang="en-US" altLang="zh-CN" sz="2200" b="1" dirty="0">
                <a:solidFill>
                  <a:srgbClr val="9FC5E8"/>
                </a:solidFill>
              </a:rPr>
              <a:t>4</a:t>
            </a:r>
            <a:endParaRPr sz="2200" b="1" dirty="0">
              <a:solidFill>
                <a:srgbClr val="9FC5E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9FC5E8"/>
              </a:solidFill>
            </a:endParaRPr>
          </a:p>
        </p:txBody>
      </p:sp>
      <p:cxnSp>
        <p:nvCxnSpPr>
          <p:cNvPr id="296" name="Google Shape;296;p37"/>
          <p:cNvCxnSpPr/>
          <p:nvPr/>
        </p:nvCxnSpPr>
        <p:spPr>
          <a:xfrm rot="10800000" flipH="1">
            <a:off x="1129200" y="711325"/>
            <a:ext cx="5327400" cy="1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7" name="Google Shape;297;p37"/>
          <p:cNvSpPr txBox="1"/>
          <p:nvPr/>
        </p:nvSpPr>
        <p:spPr>
          <a:xfrm>
            <a:off x="1129200" y="2998325"/>
            <a:ext cx="6681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>
                <a:latin typeface="STKaiti"/>
                <a:ea typeface="STKaiti"/>
                <a:cs typeface="STKaiti"/>
                <a:sym typeface="STKaiti"/>
              </a:rPr>
              <a:t>Q2: 怎样才能喜悦越来越多？你怎么知道的？</a:t>
            </a:r>
            <a:endParaRPr sz="1700"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298" name="Google Shape;298;p37"/>
          <p:cNvSpPr txBox="1"/>
          <p:nvPr/>
        </p:nvSpPr>
        <p:spPr>
          <a:xfrm>
            <a:off x="1237800" y="1607175"/>
            <a:ext cx="5253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Please highlight 越来越多</a:t>
            </a:r>
            <a:endParaRPr sz="1000"/>
          </a:p>
        </p:txBody>
      </p:sp>
      <p:sp>
        <p:nvSpPr>
          <p:cNvPr id="299" name="Google Shape;299;p37"/>
          <p:cNvSpPr txBox="1"/>
          <p:nvPr/>
        </p:nvSpPr>
        <p:spPr>
          <a:xfrm>
            <a:off x="1158900" y="2295100"/>
            <a:ext cx="541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>
                <a:solidFill>
                  <a:schemeClr val="dk1"/>
                </a:solidFill>
                <a:latin typeface="STKaiti"/>
                <a:ea typeface="STKaiti"/>
                <a:cs typeface="STKaiti"/>
                <a:sym typeface="STKaiti"/>
              </a:rPr>
              <a:t>Q1: 什么越来越多？</a:t>
            </a:r>
            <a:endParaRPr sz="1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8"/>
          <p:cNvSpPr txBox="1"/>
          <p:nvPr/>
        </p:nvSpPr>
        <p:spPr>
          <a:xfrm>
            <a:off x="197825" y="1982575"/>
            <a:ext cx="75258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他每天练习跑步，他跑得</a:t>
            </a:r>
            <a:r>
              <a:rPr lang="zh-CN" sz="2300">
                <a:solidFill>
                  <a:schemeClr val="dk1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越来越</a:t>
            </a:r>
            <a:r>
              <a:rPr lang="zh-CN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快。</a:t>
            </a:r>
            <a:endParaRPr sz="2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我每星期都给这棵树浇水（</a:t>
            </a:r>
            <a:r>
              <a:rPr lang="zh-CN" sz="1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it）</a:t>
            </a:r>
            <a:r>
              <a:rPr lang="zh-CN" sz="23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，这棵树越长越高。</a:t>
            </a:r>
            <a:endParaRPr sz="23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</p:txBody>
      </p:sp>
      <p:pic>
        <p:nvPicPr>
          <p:cNvPr id="305" name="Google Shape;30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625" y="3414402"/>
            <a:ext cx="4289275" cy="17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5600" y="214750"/>
            <a:ext cx="3481275" cy="2146862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8"/>
          <p:cNvSpPr txBox="1"/>
          <p:nvPr/>
        </p:nvSpPr>
        <p:spPr>
          <a:xfrm>
            <a:off x="117400" y="773100"/>
            <a:ext cx="5338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>
                <a:solidFill>
                  <a:schemeClr val="dk1"/>
                </a:solidFill>
              </a:rPr>
              <a:t>Subject+ Verb 得+ 越来越 adjective</a:t>
            </a:r>
            <a:endParaRPr sz="1700"/>
          </a:p>
        </p:txBody>
      </p:sp>
      <p:sp>
        <p:nvSpPr>
          <p:cNvPr id="308" name="Google Shape;308;p38"/>
          <p:cNvSpPr txBox="1"/>
          <p:nvPr/>
        </p:nvSpPr>
        <p:spPr>
          <a:xfrm>
            <a:off x="197825" y="1438750"/>
            <a:ext cx="5179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Please read the sentences below and try to figure out the meaning of 越来越.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9"/>
          <p:cNvSpPr txBox="1"/>
          <p:nvPr/>
        </p:nvSpPr>
        <p:spPr>
          <a:xfrm>
            <a:off x="689125" y="187725"/>
            <a:ext cx="7134300" cy="1554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Based on the example below, rewrite the following sentences using 越来越adj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Example: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丽丽每天都练习写汉字，她的汉字写得越来越棒了。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5" name="Google Shape;315;p39"/>
          <p:cNvSpPr txBox="1"/>
          <p:nvPr/>
        </p:nvSpPr>
        <p:spPr>
          <a:xfrm>
            <a:off x="745800" y="2126075"/>
            <a:ext cx="76524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AutoNum type="arabicPeriod"/>
            </a:pPr>
            <a:r>
              <a:rPr lang="zh-CN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Tom每天都练习说中文， 他的______________________。</a:t>
            </a: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altLang="zh-CN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  </a:t>
            </a:r>
            <a:r>
              <a:rPr lang="zh-CN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Amy每天都去球场打网球，她的________________________。</a:t>
            </a: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altLang="zh-CN"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altLang="zh-CN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  </a:t>
            </a:r>
            <a:r>
              <a:rPr lang="zh-CN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王小美常常在家做中国菜，她的_________________________。</a:t>
            </a: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altLang="zh-CN"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altLang="zh-CN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4.   </a:t>
            </a:r>
            <a:r>
              <a:rPr lang="zh-CN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李文常常不做功课，他的成绩_________________________。</a:t>
            </a: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0"/>
          <p:cNvSpPr txBox="1"/>
          <p:nvPr/>
        </p:nvSpPr>
        <p:spPr>
          <a:xfrm>
            <a:off x="347800" y="108025"/>
            <a:ext cx="5752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200" b="1" dirty="0">
                <a:solidFill>
                  <a:srgbClr val="9FC5E8"/>
                </a:solidFill>
              </a:rPr>
              <a:t>Activity 5</a:t>
            </a:r>
            <a:r>
              <a:rPr lang="zh-CN" sz="2200" b="1" dirty="0">
                <a:solidFill>
                  <a:srgbClr val="9FC5E8"/>
                </a:solidFill>
              </a:rPr>
              <a:t>：</a:t>
            </a:r>
            <a:endParaRPr sz="2200" b="1" dirty="0">
              <a:solidFill>
                <a:srgbClr val="9FC5E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500" dirty="0">
                <a:latin typeface="STKaiti"/>
                <a:ea typeface="STKaiti"/>
                <a:cs typeface="STKaiti"/>
                <a:sym typeface="STKaiti"/>
              </a:rPr>
              <a:t>看图片复述课文。</a:t>
            </a:r>
            <a:endParaRPr sz="2500" dirty="0">
              <a:latin typeface="STKaiti"/>
              <a:ea typeface="STKaiti"/>
              <a:cs typeface="STKaiti"/>
              <a:sym typeface="STKaiti"/>
            </a:endParaRPr>
          </a:p>
        </p:txBody>
      </p:sp>
      <p:pic>
        <p:nvPicPr>
          <p:cNvPr id="321" name="Google Shape;32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650" y="1401013"/>
            <a:ext cx="1485525" cy="14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5325" y="1416213"/>
            <a:ext cx="2200375" cy="145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3162" y="1555298"/>
            <a:ext cx="2260101" cy="126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30725" y="1590538"/>
            <a:ext cx="1915988" cy="1197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5" name="Google Shape;325;p40"/>
          <p:cNvCxnSpPr>
            <a:stCxn id="320" idx="1"/>
          </p:cNvCxnSpPr>
          <p:nvPr/>
        </p:nvCxnSpPr>
        <p:spPr>
          <a:xfrm rot="10800000" flipH="1">
            <a:off x="347800" y="747325"/>
            <a:ext cx="4854000" cy="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6" name="Google Shape;326;p40"/>
          <p:cNvSpPr txBox="1"/>
          <p:nvPr/>
        </p:nvSpPr>
        <p:spPr>
          <a:xfrm>
            <a:off x="455200" y="3011675"/>
            <a:ext cx="8577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100"/>
              <a:t>小美跟朋友分享巧克力，他们吃</a:t>
            </a:r>
            <a:endParaRPr sz="21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1"/>
          <p:cNvSpPr txBox="1"/>
          <p:nvPr/>
        </p:nvSpPr>
        <p:spPr>
          <a:xfrm>
            <a:off x="692825" y="43125"/>
            <a:ext cx="6580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200" b="1" dirty="0">
                <a:solidFill>
                  <a:srgbClr val="9FC5E8"/>
                </a:solidFill>
              </a:rPr>
              <a:t>Activity</a:t>
            </a:r>
            <a:r>
              <a:rPr lang="zh-CN" sz="2200" b="1" dirty="0">
                <a:solidFill>
                  <a:srgbClr val="9FC5E8"/>
                </a:solidFill>
              </a:rPr>
              <a:t> </a:t>
            </a:r>
            <a:r>
              <a:rPr lang="en-US" altLang="zh-CN" sz="2200" b="1" dirty="0">
                <a:solidFill>
                  <a:srgbClr val="9FC5E8"/>
                </a:solidFill>
              </a:rPr>
              <a:t>6</a:t>
            </a:r>
            <a:r>
              <a:rPr lang="zh-CN" sz="2200" b="1" dirty="0">
                <a:solidFill>
                  <a:srgbClr val="9FC5E8"/>
                </a:solidFill>
              </a:rPr>
              <a:t>：</a:t>
            </a:r>
            <a:endParaRPr sz="2200" b="1" dirty="0">
              <a:solidFill>
                <a:srgbClr val="9FC5E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9FC5E8"/>
              </a:solidFill>
            </a:endParaRPr>
          </a:p>
        </p:txBody>
      </p:sp>
      <p:cxnSp>
        <p:nvCxnSpPr>
          <p:cNvPr id="332" name="Google Shape;332;p41"/>
          <p:cNvCxnSpPr/>
          <p:nvPr/>
        </p:nvCxnSpPr>
        <p:spPr>
          <a:xfrm rot="10800000" flipH="1">
            <a:off x="692825" y="585225"/>
            <a:ext cx="6237000" cy="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33" name="Google Shape;333;p41"/>
          <p:cNvGrpSpPr/>
          <p:nvPr/>
        </p:nvGrpSpPr>
        <p:grpSpPr>
          <a:xfrm>
            <a:off x="958800" y="1435200"/>
            <a:ext cx="6361775" cy="3113822"/>
            <a:chOff x="948800" y="1105625"/>
            <a:chExt cx="6361775" cy="3113822"/>
          </a:xfrm>
        </p:grpSpPr>
        <p:sp>
          <p:nvSpPr>
            <p:cNvPr id="334" name="Google Shape;334;p41"/>
            <p:cNvSpPr/>
            <p:nvPr/>
          </p:nvSpPr>
          <p:spPr>
            <a:xfrm>
              <a:off x="2563150" y="1105625"/>
              <a:ext cx="3122700" cy="4869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000">
                  <a:latin typeface="Comic Sans MS"/>
                  <a:ea typeface="Comic Sans MS"/>
                  <a:cs typeface="Comic Sans MS"/>
                  <a:sym typeface="Comic Sans MS"/>
                </a:rPr>
                <a:t>分享和助人很重要</a:t>
              </a:r>
              <a:endParaRPr sz="20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5" name="Google Shape;335;p41"/>
            <p:cNvSpPr/>
            <p:nvPr/>
          </p:nvSpPr>
          <p:spPr>
            <a:xfrm>
              <a:off x="2296998" y="2205188"/>
              <a:ext cx="958855" cy="338259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/>
                <a:t>分享</a:t>
              </a:r>
              <a:endParaRPr/>
            </a:p>
          </p:txBody>
        </p:sp>
        <p:sp>
          <p:nvSpPr>
            <p:cNvPr id="336" name="Google Shape;336;p41"/>
            <p:cNvSpPr/>
            <p:nvPr/>
          </p:nvSpPr>
          <p:spPr>
            <a:xfrm>
              <a:off x="5543838" y="2112687"/>
              <a:ext cx="1068655" cy="411326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/>
                <a:t>不分享</a:t>
              </a:r>
              <a:endParaRPr/>
            </a:p>
          </p:txBody>
        </p:sp>
        <p:sp>
          <p:nvSpPr>
            <p:cNvPr id="337" name="Google Shape;337;p41"/>
            <p:cNvSpPr/>
            <p:nvPr/>
          </p:nvSpPr>
          <p:spPr>
            <a:xfrm>
              <a:off x="2140375" y="3732547"/>
              <a:ext cx="4472100" cy="4869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zh-CN" sz="17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常常分享和助人，你的喜悦就越来越多</a:t>
              </a:r>
              <a:endParaRPr sz="20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cxnSp>
          <p:nvCxnSpPr>
            <p:cNvPr id="338" name="Google Shape;338;p41"/>
            <p:cNvCxnSpPr/>
            <p:nvPr/>
          </p:nvCxnSpPr>
          <p:spPr>
            <a:xfrm flipH="1">
              <a:off x="4294545" y="1592620"/>
              <a:ext cx="3297" cy="246926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41"/>
            <p:cNvCxnSpPr/>
            <p:nvPr/>
          </p:nvCxnSpPr>
          <p:spPr>
            <a:xfrm>
              <a:off x="2892708" y="1857010"/>
              <a:ext cx="3436446" cy="9133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41"/>
            <p:cNvCxnSpPr/>
            <p:nvPr/>
          </p:nvCxnSpPr>
          <p:spPr>
            <a:xfrm>
              <a:off x="2892706" y="1839547"/>
              <a:ext cx="0" cy="36565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41"/>
            <p:cNvCxnSpPr/>
            <p:nvPr/>
          </p:nvCxnSpPr>
          <p:spPr>
            <a:xfrm flipH="1">
              <a:off x="6329158" y="1889100"/>
              <a:ext cx="9892" cy="216916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41"/>
            <p:cNvCxnSpPr/>
            <p:nvPr/>
          </p:nvCxnSpPr>
          <p:spPr>
            <a:xfrm rot="10800000" flipH="1">
              <a:off x="2526822" y="3405305"/>
              <a:ext cx="3159143" cy="28052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41"/>
            <p:cNvCxnSpPr/>
            <p:nvPr/>
          </p:nvCxnSpPr>
          <p:spPr>
            <a:xfrm flipH="1">
              <a:off x="4105911" y="3436100"/>
              <a:ext cx="989" cy="253776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41"/>
            <p:cNvCxnSpPr/>
            <p:nvPr/>
          </p:nvCxnSpPr>
          <p:spPr>
            <a:xfrm flipH="1">
              <a:off x="2227300" y="2599200"/>
              <a:ext cx="389400" cy="219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41"/>
            <p:cNvCxnSpPr>
              <a:stCxn id="335" idx="2"/>
            </p:cNvCxnSpPr>
            <p:nvPr/>
          </p:nvCxnSpPr>
          <p:spPr>
            <a:xfrm>
              <a:off x="2776425" y="2543447"/>
              <a:ext cx="239700" cy="234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6" name="Google Shape;346;p41"/>
            <p:cNvSpPr txBox="1"/>
            <p:nvPr/>
          </p:nvSpPr>
          <p:spPr>
            <a:xfrm>
              <a:off x="948800" y="2856400"/>
              <a:ext cx="1438200" cy="33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1"/>
            <p:cNvSpPr/>
            <p:nvPr/>
          </p:nvSpPr>
          <p:spPr>
            <a:xfrm>
              <a:off x="948800" y="2766500"/>
              <a:ext cx="1368300" cy="3396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/>
                <a:t>例子一</a:t>
              </a:r>
              <a:endParaRPr/>
            </a:p>
          </p:txBody>
        </p:sp>
        <p:sp>
          <p:nvSpPr>
            <p:cNvPr id="348" name="Google Shape;348;p41"/>
            <p:cNvSpPr/>
            <p:nvPr/>
          </p:nvSpPr>
          <p:spPr>
            <a:xfrm>
              <a:off x="3036100" y="2766500"/>
              <a:ext cx="1438200" cy="3396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/>
                <a:t>例子二</a:t>
              </a:r>
              <a:endParaRPr/>
            </a:p>
          </p:txBody>
        </p:sp>
        <p:cxnSp>
          <p:nvCxnSpPr>
            <p:cNvPr id="349" name="Google Shape;349;p41"/>
            <p:cNvCxnSpPr>
              <a:stCxn id="336" idx="2"/>
            </p:cNvCxnSpPr>
            <p:nvPr/>
          </p:nvCxnSpPr>
          <p:spPr>
            <a:xfrm>
              <a:off x="6078165" y="2524013"/>
              <a:ext cx="4200" cy="23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50" name="Google Shape;350;p41"/>
            <p:cNvSpPr/>
            <p:nvPr/>
          </p:nvSpPr>
          <p:spPr>
            <a:xfrm>
              <a:off x="5473075" y="2806425"/>
              <a:ext cx="1837500" cy="3396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/>
                <a:t>例子</a:t>
              </a:r>
              <a:endParaRPr/>
            </a:p>
          </p:txBody>
        </p:sp>
        <p:cxnSp>
          <p:nvCxnSpPr>
            <p:cNvPr id="351" name="Google Shape;351;p41"/>
            <p:cNvCxnSpPr/>
            <p:nvPr/>
          </p:nvCxnSpPr>
          <p:spPr>
            <a:xfrm flipH="1">
              <a:off x="5593025" y="3141125"/>
              <a:ext cx="9900" cy="239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41"/>
            <p:cNvCxnSpPr/>
            <p:nvPr/>
          </p:nvCxnSpPr>
          <p:spPr>
            <a:xfrm>
              <a:off x="2526825" y="3136025"/>
              <a:ext cx="9900" cy="249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41"/>
            <p:cNvCxnSpPr/>
            <p:nvPr/>
          </p:nvCxnSpPr>
          <p:spPr>
            <a:xfrm>
              <a:off x="2327050" y="3136025"/>
              <a:ext cx="719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4" name="Google Shape;354;p41"/>
          <p:cNvSpPr txBox="1"/>
          <p:nvPr/>
        </p:nvSpPr>
        <p:spPr>
          <a:xfrm>
            <a:off x="638375" y="810425"/>
            <a:ext cx="786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Use graphic orgnizer to identify how author use supporting details to support his/her point of view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2573013" y="216600"/>
            <a:ext cx="3438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latin typeface="Comic Sans MS"/>
                <a:ea typeface="Comic Sans MS"/>
                <a:cs typeface="Comic Sans MS"/>
                <a:sym typeface="Comic Sans MS"/>
              </a:rPr>
              <a:t>          lěng mò    xiān shēng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latin typeface="Comic Sans MS"/>
                <a:ea typeface="Comic Sans MS"/>
                <a:cs typeface="Comic Sans MS"/>
                <a:sym typeface="Comic Sans MS"/>
              </a:rPr>
              <a:t>        </a:t>
            </a:r>
            <a:r>
              <a:rPr lang="zh-CN" sz="3100">
                <a:latin typeface="Comic Sans MS"/>
                <a:ea typeface="Comic Sans MS"/>
                <a:cs typeface="Comic Sans MS"/>
                <a:sym typeface="Comic Sans MS"/>
              </a:rPr>
              <a:t>冷漠 先生</a:t>
            </a:r>
            <a:endParaRPr sz="3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3626594" y="1450350"/>
            <a:ext cx="1803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latin typeface="Comic Sans MS"/>
                <a:ea typeface="Comic Sans MS"/>
                <a:cs typeface="Comic Sans MS"/>
                <a:sym typeface="Comic Sans MS"/>
              </a:rPr>
              <a:t>Noun:没有水，全部是沙子，没有植物的地方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  <a:highlight>
                <a:srgbClr val="D9D9D9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72" name="Google Shape;72;p15"/>
          <p:cNvGrpSpPr/>
          <p:nvPr/>
        </p:nvGrpSpPr>
        <p:grpSpPr>
          <a:xfrm>
            <a:off x="625388" y="3689526"/>
            <a:ext cx="1947635" cy="991001"/>
            <a:chOff x="3703788" y="2413221"/>
            <a:chExt cx="4216574" cy="2192480"/>
          </a:xfrm>
        </p:grpSpPr>
        <p:pic>
          <p:nvPicPr>
            <p:cNvPr id="73" name="Google Shape;73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03788" y="2439850"/>
              <a:ext cx="604287" cy="87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Google Shape;74;p15"/>
            <p:cNvSpPr/>
            <p:nvPr/>
          </p:nvSpPr>
          <p:spPr>
            <a:xfrm>
              <a:off x="4423200" y="2649100"/>
              <a:ext cx="537600" cy="458700"/>
            </a:xfrm>
            <a:prstGeom prst="mathPlus">
              <a:avLst>
                <a:gd name="adj1" fmla="val 2352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5" name="Google Shape;75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75919" y="2439871"/>
              <a:ext cx="668868" cy="6688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18913" y="3728500"/>
              <a:ext cx="604287" cy="87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Google Shape;77;p15"/>
            <p:cNvSpPr/>
            <p:nvPr/>
          </p:nvSpPr>
          <p:spPr>
            <a:xfrm>
              <a:off x="4423200" y="3937750"/>
              <a:ext cx="537600" cy="458700"/>
            </a:xfrm>
            <a:prstGeom prst="mathPlus">
              <a:avLst>
                <a:gd name="adj1" fmla="val 2352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8" name="Google Shape;78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140525" y="3864963"/>
              <a:ext cx="604275" cy="604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" name="Google Shape;79;p15"/>
            <p:cNvSpPr/>
            <p:nvPr/>
          </p:nvSpPr>
          <p:spPr>
            <a:xfrm>
              <a:off x="6068250" y="2614750"/>
              <a:ext cx="604200" cy="5274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5874150" y="3864975"/>
              <a:ext cx="604200" cy="5274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1" name="Google Shape;81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043177" y="2413221"/>
              <a:ext cx="877185" cy="877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043171" y="3690045"/>
              <a:ext cx="850563" cy="8505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" name="Google Shape;8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11313" y="148588"/>
            <a:ext cx="2874025" cy="16264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4" name="Google Shape;84;p15"/>
          <p:cNvGraphicFramePr/>
          <p:nvPr/>
        </p:nvGraphicFramePr>
        <p:xfrm>
          <a:off x="308550" y="1541575"/>
          <a:ext cx="2927775" cy="1798200"/>
        </p:xfrm>
        <a:graphic>
          <a:graphicData uri="http://schemas.openxmlformats.org/drawingml/2006/table">
            <a:tbl>
              <a:tblPr>
                <a:noFill/>
                <a:tableStyleId>{94643C9D-519D-4E02-AF0C-77E132CC0A15}</a:tableStyleId>
              </a:tblPr>
              <a:tblGrid>
                <a:gridCol w="975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character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component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meaning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b="1"/>
                        <a:t>冰</a:t>
                      </a:r>
                      <a:r>
                        <a:rPr lang="zh-CN"/>
                        <a:t>淇淋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>
                          <a:solidFill>
                            <a:schemeClr val="dk1"/>
                          </a:solidFill>
                        </a:rPr>
                        <a:t>冫+水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凉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>
                          <a:solidFill>
                            <a:schemeClr val="dk1"/>
                          </a:solidFill>
                        </a:rPr>
                        <a:t>冫+京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冷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冫+令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/>
                        <a:t>？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5" name="Google Shape;85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26751" y="3406575"/>
            <a:ext cx="2631975" cy="15569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6555450" y="2235575"/>
            <a:ext cx="2655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latin typeface="Comic Sans MS"/>
                <a:ea typeface="Comic Sans MS"/>
                <a:cs typeface="Comic Sans MS"/>
                <a:sym typeface="Comic Sans MS"/>
              </a:rPr>
              <a:t>冷漠的意思是？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AutoNum type="alphaUcPeriod"/>
            </a:pPr>
            <a:r>
              <a:rPr lang="zh-CN">
                <a:latin typeface="Comic Sans MS"/>
                <a:ea typeface="Comic Sans MS"/>
                <a:cs typeface="Comic Sans MS"/>
                <a:sym typeface="Comic Sans MS"/>
              </a:rPr>
              <a:t>冷冷的，不热心的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AutoNum type="alphaUcPeriod"/>
            </a:pPr>
            <a:r>
              <a:rPr lang="zh-CN">
                <a:latin typeface="Comic Sans MS"/>
                <a:ea typeface="Comic Sans MS"/>
                <a:cs typeface="Comic Sans MS"/>
                <a:sym typeface="Comic Sans MS"/>
              </a:rPr>
              <a:t>没有水的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ic Sans MS"/>
              <a:buAutoNum type="alphaUcPeriod"/>
            </a:pPr>
            <a:r>
              <a:rPr lang="zh-CN">
                <a:latin typeface="Comic Sans MS"/>
                <a:ea typeface="Comic Sans MS"/>
                <a:cs typeface="Comic Sans MS"/>
                <a:sym typeface="Comic Sans MS"/>
              </a:rPr>
              <a:t>不喜欢别人的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2"/>
          <p:cNvSpPr txBox="1"/>
          <p:nvPr/>
        </p:nvSpPr>
        <p:spPr>
          <a:xfrm>
            <a:off x="1030525" y="373900"/>
            <a:ext cx="525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42"/>
          <p:cNvSpPr txBox="1"/>
          <p:nvPr/>
        </p:nvSpPr>
        <p:spPr>
          <a:xfrm>
            <a:off x="693100" y="266800"/>
            <a:ext cx="5699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200" b="1">
                <a:solidFill>
                  <a:srgbClr val="4A86E8"/>
                </a:solidFill>
                <a:highlight>
                  <a:srgbClr val="FFF2CC"/>
                </a:highlight>
              </a:rPr>
              <a:t>Activity</a:t>
            </a:r>
            <a:r>
              <a:rPr lang="zh-CN" sz="2200" b="1">
                <a:solidFill>
                  <a:srgbClr val="4A86E8"/>
                </a:solidFill>
                <a:highlight>
                  <a:srgbClr val="FFF2CC"/>
                </a:highlight>
              </a:rPr>
              <a:t> </a:t>
            </a:r>
            <a:r>
              <a:rPr lang="en-US" alt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7</a:t>
            </a:r>
            <a:r>
              <a:rPr lang="zh-CN" sz="2200" b="1" dirty="0">
                <a:solidFill>
                  <a:srgbClr val="4A86E8"/>
                </a:solidFill>
                <a:highlight>
                  <a:srgbClr val="FFF2CC"/>
                </a:highlight>
              </a:rPr>
              <a:t>:</a:t>
            </a:r>
            <a:endParaRPr sz="2200" b="1" dirty="0">
              <a:solidFill>
                <a:srgbClr val="4A86E8"/>
              </a:solidFill>
              <a:highlight>
                <a:srgbClr val="FFF2C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4A86E8"/>
              </a:solidFill>
              <a:highlight>
                <a:schemeClr val="lt1"/>
              </a:highlight>
            </a:endParaRPr>
          </a:p>
        </p:txBody>
      </p:sp>
      <p:cxnSp>
        <p:nvCxnSpPr>
          <p:cNvPr id="361" name="Google Shape;361;p42"/>
          <p:cNvCxnSpPr/>
          <p:nvPr/>
        </p:nvCxnSpPr>
        <p:spPr>
          <a:xfrm>
            <a:off x="766050" y="852775"/>
            <a:ext cx="5079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2" name="Google Shape;362;p42"/>
          <p:cNvSpPr txBox="1"/>
          <p:nvPr/>
        </p:nvSpPr>
        <p:spPr>
          <a:xfrm>
            <a:off x="638400" y="1012275"/>
            <a:ext cx="79308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Summarize each paragraph and the whole text   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Design cloze exercise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 b="1" dirty="0">
                <a:latin typeface="STKaiti"/>
                <a:ea typeface="STKaiti"/>
                <a:cs typeface="STKaiti"/>
                <a:sym typeface="STKaiti"/>
              </a:rPr>
              <a:t>分享和助人</a:t>
            </a:r>
            <a:endParaRPr sz="1900" b="1" dirty="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 dirty="0">
                <a:latin typeface="STKaiti"/>
                <a:ea typeface="STKaiti"/>
                <a:cs typeface="STKaiti"/>
                <a:sym typeface="STKaiti"/>
              </a:rPr>
              <a:t>分享和助人是一件很________的事。</a:t>
            </a:r>
            <a:endParaRPr sz="1900" dirty="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 dirty="0">
                <a:latin typeface="STKaiti"/>
                <a:ea typeface="STKaiti"/>
                <a:cs typeface="STKaiti"/>
                <a:sym typeface="STKaiti"/>
              </a:rPr>
              <a:t>分享和助人很_______, 独来独往__________.</a:t>
            </a:r>
            <a:endParaRPr sz="1900" dirty="0">
              <a:latin typeface="STKaiti"/>
              <a:ea typeface="STKaiti"/>
              <a:cs typeface="STKaiti"/>
              <a:sym typeface="STKait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7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_____常常分享和助人，你的喜悦____越来越多。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3" name="Google Shape;363;p42"/>
          <p:cNvSpPr/>
          <p:nvPr/>
        </p:nvSpPr>
        <p:spPr>
          <a:xfrm>
            <a:off x="5988300" y="1995075"/>
            <a:ext cx="2580900" cy="1306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1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zh-CN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不快乐    快乐 </a:t>
            </a:r>
            <a:r>
              <a:rPr lang="zh-CN" sz="2100">
                <a:latin typeface="Comic Sans MS"/>
                <a:ea typeface="Comic Sans MS"/>
                <a:cs typeface="Comic Sans MS"/>
                <a:sym typeface="Comic Sans MS"/>
              </a:rPr>
              <a:t>      重要     </a:t>
            </a:r>
            <a:r>
              <a:rPr lang="zh-CN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就    如果 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3"/>
          <p:cNvSpPr txBox="1"/>
          <p:nvPr/>
        </p:nvSpPr>
        <p:spPr>
          <a:xfrm>
            <a:off x="214200" y="56950"/>
            <a:ext cx="83076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Homework:</a:t>
            </a:r>
            <a:endParaRPr sz="2000" b="1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dirty="0">
                <a:solidFill>
                  <a:schemeClr val="dk1"/>
                </a:solidFill>
              </a:rPr>
              <a:t>Story telling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dirty="0">
                <a:solidFill>
                  <a:schemeClr val="dk1"/>
                </a:solidFill>
              </a:rPr>
              <a:t>Watch the video 冷漠先生 agin</a:t>
            </a:r>
            <a:r>
              <a:rPr lang="en-US" altLang="zh-CN" sz="1600" dirty="0">
                <a:solidFill>
                  <a:schemeClr val="dk1"/>
                </a:solidFill>
              </a:rPr>
              <a:t> </a:t>
            </a:r>
            <a:r>
              <a:rPr lang="zh-CN" sz="1600" dirty="0">
                <a:solidFill>
                  <a:schemeClr val="dk1"/>
                </a:solidFill>
              </a:rPr>
              <a:t>and use the vocabulary we learned to narrate </a:t>
            </a:r>
            <a:r>
              <a:rPr lang="en-US" altLang="zh-CN" sz="1600" dirty="0">
                <a:solidFill>
                  <a:schemeClr val="dk1"/>
                </a:solidFill>
              </a:rPr>
              <a:t>the</a:t>
            </a:r>
            <a:r>
              <a:rPr lang="zh-CN" sz="1600" dirty="0">
                <a:solidFill>
                  <a:schemeClr val="dk1"/>
                </a:solidFill>
              </a:rPr>
              <a:t> story </a:t>
            </a:r>
            <a:r>
              <a:rPr lang="en-US" altLang="zh-CN" sz="1600" dirty="0">
                <a:solidFill>
                  <a:schemeClr val="dk1"/>
                </a:solidFill>
              </a:rPr>
              <a:t>by filling </a:t>
            </a:r>
            <a:r>
              <a:rPr lang="zh-CN" sz="1600" dirty="0">
                <a:solidFill>
                  <a:schemeClr val="dk1"/>
                </a:solidFill>
              </a:rPr>
              <a:t>the the appropriate words in the blank</a:t>
            </a:r>
            <a:r>
              <a:rPr lang="en-US" altLang="zh-CN" sz="1600" dirty="0">
                <a:solidFill>
                  <a:schemeClr val="dk1"/>
                </a:solidFill>
              </a:rPr>
              <a:t>s in the paragraph </a:t>
            </a:r>
            <a:r>
              <a:rPr lang="en-US" altLang="zh-CN" sz="1600">
                <a:solidFill>
                  <a:schemeClr val="dk1"/>
                </a:solidFill>
              </a:rPr>
              <a:t>in Slide 32.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369" name="Google Shape;36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200" y="789000"/>
            <a:ext cx="2154025" cy="120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6475" y="789000"/>
            <a:ext cx="2154030" cy="120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6276" y="789000"/>
            <a:ext cx="2017121" cy="120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4"/>
          <p:cNvSpPr txBox="1"/>
          <p:nvPr/>
        </p:nvSpPr>
        <p:spPr>
          <a:xfrm>
            <a:off x="218875" y="2017575"/>
            <a:ext cx="86727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有个男生，他不知道做什么让自己快乐。有一次，这个男生坐电梯（elavater），但是他不想____这个女生开电梯门，所以女生迟到（late）了。第二天，他看到一个小女孩的气球（baloon）飞走了，可是他不想______她，小女孩很不开心。所以，大家都叫他__________。 可是有一天，有一个老人请他_______过马路，他不喜欢但是他还是_____了她。老人很_______，谢谢他，他也很快乐。他懂得了分享和_______很_______，他不再冷漠了，越分享越______。他还去帮助别的______的人去_________。</a:t>
            </a:r>
            <a:endParaRPr/>
          </a:p>
        </p:txBody>
      </p:sp>
      <p:sp>
        <p:nvSpPr>
          <p:cNvPr id="377" name="Google Shape;377;p44"/>
          <p:cNvSpPr/>
          <p:nvPr/>
        </p:nvSpPr>
        <p:spPr>
          <a:xfrm>
            <a:off x="2529725" y="764800"/>
            <a:ext cx="3668700" cy="1010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latin typeface="Comic Sans MS"/>
                <a:ea typeface="Comic Sans MS"/>
                <a:cs typeface="Comic Sans MS"/>
                <a:sym typeface="Comic Sans MS"/>
              </a:rPr>
              <a:t>帮助       独来独往       冷漠 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latin typeface="Comic Sans MS"/>
                <a:ea typeface="Comic Sans MS"/>
                <a:cs typeface="Comic Sans MS"/>
                <a:sym typeface="Comic Sans MS"/>
              </a:rPr>
              <a:t>冷漠先生    重要     开心     助人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 descr="冷漠先生是个冷漠的人，他总是双手插兜对一切都漠不关心，直到有一天一位老奶奶改变了他…冷漠会被传染，但同样温暖与善意也会！是时候伸出你我的手了。" title="冷漠先生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1575" y="901725"/>
            <a:ext cx="6049500" cy="34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1572500" y="4256475"/>
            <a:ext cx="6167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latin typeface="Comic Sans MS"/>
                <a:ea typeface="Comic Sans MS"/>
                <a:cs typeface="Comic Sans MS"/>
                <a:sym typeface="Comic Sans MS"/>
              </a:rPr>
              <a:t>      你看到了什么？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latin typeface="Comic Sans MS"/>
                <a:ea typeface="Comic Sans MS"/>
                <a:cs typeface="Comic Sans MS"/>
                <a:sym typeface="Comic Sans MS"/>
              </a:rPr>
              <a:t>他帮了女孩了吗？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1431625" y="86025"/>
            <a:ext cx="52530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 b="1">
                <a:latin typeface="Comic Sans MS"/>
                <a:ea typeface="Comic Sans MS"/>
                <a:cs typeface="Comic Sans MS"/>
                <a:sym typeface="Comic Sans MS"/>
              </a:rPr>
              <a:t>lěng mò xiān shēng</a:t>
            </a:r>
            <a:endParaRPr sz="17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 b="1">
                <a:latin typeface="Comic Sans MS"/>
                <a:ea typeface="Comic Sans MS"/>
                <a:cs typeface="Comic Sans MS"/>
                <a:sym typeface="Comic Sans MS"/>
              </a:rPr>
              <a:t>冷   漠   先   生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7" descr="冷漠先生是个冷漠的人，他总是双手插兜对一切都漠不关心，直到有一天一位老奶奶改变了他…冷漠会被传染，但同样温暖与善意也会！是时候伸出你我的手了。" title="冷漠先生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025" y="380875"/>
            <a:ext cx="6275950" cy="35302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/>
        </p:nvSpPr>
        <p:spPr>
          <a:xfrm>
            <a:off x="968575" y="3962225"/>
            <a:ext cx="6167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latin typeface="Comic Sans MS"/>
                <a:ea typeface="Comic Sans MS"/>
                <a:cs typeface="Comic Sans MS"/>
                <a:sym typeface="Comic Sans MS"/>
              </a:rPr>
              <a:t>你看到了什么？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8" descr="冷漠先生是个冷漠的人，他总是双手插兜对一切都漠不关心，直到有一天一位老奶奶改变了他…冷漠会被传染，但同样温暖与善意也会！是时候伸出你我的手了。" title="冷漠先生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4175" y="71204"/>
            <a:ext cx="6242325" cy="351132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1311638" y="3852375"/>
            <a:ext cx="6167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latin typeface="Comic Sans MS"/>
                <a:ea typeface="Comic Sans MS"/>
                <a:cs typeface="Comic Sans MS"/>
                <a:sym typeface="Comic Sans MS"/>
              </a:rPr>
              <a:t>这个男生做了什么事？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latin typeface="Comic Sans MS"/>
                <a:ea typeface="Comic Sans MS"/>
                <a:cs typeface="Comic Sans MS"/>
                <a:sym typeface="Comic Sans MS"/>
              </a:rPr>
              <a:t>他为什么和以前不一样了？</a:t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/>
        </p:nvSpPr>
        <p:spPr>
          <a:xfrm>
            <a:off x="2120125" y="3970325"/>
            <a:ext cx="4490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latin typeface="Comic Sans MS"/>
                <a:ea typeface="Comic Sans MS"/>
                <a:cs typeface="Comic Sans MS"/>
                <a:sym typeface="Comic Sans MS"/>
              </a:rPr>
              <a:t>你看到了什么？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latin typeface="Comic Sans MS"/>
                <a:ea typeface="Comic Sans MS"/>
                <a:cs typeface="Comic Sans MS"/>
                <a:sym typeface="Comic Sans MS"/>
              </a:rPr>
              <a:t>他帮助了老人吗？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1" name="Google Shape;111;p19" descr="冷漠先生是个冷漠的人，他总是双手插兜对一切都漠不关心，直到有一天一位老奶奶改变了他…冷漠会被传染，但同样温暖与善意也会！是时候伸出你我的手了。" title="冷漠先生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0900" y="376575"/>
            <a:ext cx="6188550" cy="34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/>
        </p:nvSpPr>
        <p:spPr>
          <a:xfrm>
            <a:off x="763324" y="409000"/>
            <a:ext cx="7633253" cy="4139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 b="1" dirty="0">
                <a:solidFill>
                  <a:srgbClr val="0C343D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Comic Sans MS"/>
                <a:sym typeface="Comic Sans MS"/>
              </a:rPr>
              <a:t>分享和助人</a:t>
            </a:r>
            <a:endParaRPr sz="1900" b="1" dirty="0">
              <a:solidFill>
                <a:srgbClr val="0C343D"/>
              </a:solidFill>
              <a:latin typeface="Kaiti TC" panose="02010600040101010101" pitchFamily="2" charset="-120"/>
              <a:ea typeface="Kaiti TC" panose="02010600040101010101" pitchFamily="2" charset="-120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 dirty="0">
                <a:latin typeface="Comic Sans MS"/>
                <a:ea typeface="Comic Sans MS"/>
                <a:cs typeface="Comic Sans MS"/>
                <a:sym typeface="Comic Sans MS"/>
              </a:rPr>
              <a:t>       </a:t>
            </a:r>
            <a:r>
              <a:rPr lang="zh-CN" sz="1700" dirty="0">
                <a:solidFill>
                  <a:schemeClr val="dk1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Comic Sans MS"/>
                <a:sym typeface="Comic Sans MS"/>
              </a:rPr>
              <a:t>在学校里，我跟朋友学习到分享和助人很重要，</a:t>
            </a:r>
            <a:r>
              <a:rPr lang="zh-CN" sz="1700" dirty="0">
                <a:latin typeface="Kaiti TC" panose="02010600040101010101" pitchFamily="2" charset="-120"/>
                <a:ea typeface="Kaiti TC" panose="02010600040101010101" pitchFamily="2" charset="-120"/>
                <a:cs typeface="Comic Sans MS"/>
                <a:sym typeface="Comic Sans MS"/>
              </a:rPr>
              <a:t>因为当大家都在分享你的喜悦的时候，你会快乐。当你帮助别人的时候，你会更快乐。</a:t>
            </a:r>
            <a:endParaRPr sz="1700" dirty="0">
              <a:solidFill>
                <a:srgbClr val="D9D9D9"/>
              </a:solidFill>
              <a:latin typeface="Kaiti TC" panose="02010600040101010101" pitchFamily="2" charset="-120"/>
              <a:ea typeface="Kaiti TC" panose="02010600040101010101" pitchFamily="2" charset="-120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D9D9D9"/>
              </a:solidFill>
              <a:latin typeface="Kaiti TC" panose="02010600040101010101" pitchFamily="2" charset="-120"/>
              <a:ea typeface="Kaiti TC" panose="02010600040101010101" pitchFamily="2" charset="-120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 dirty="0">
                <a:latin typeface="Kaiti TC" panose="02010600040101010101" pitchFamily="2" charset="-120"/>
                <a:ea typeface="Kaiti TC" panose="02010600040101010101" pitchFamily="2" charset="-120"/>
                <a:cs typeface="Comic Sans MS"/>
                <a:sym typeface="Comic Sans MS"/>
              </a:rPr>
              <a:t>       </a:t>
            </a:r>
            <a:r>
              <a:rPr lang="zh-CN" sz="1800" dirty="0">
                <a:solidFill>
                  <a:schemeClr val="dk1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Comic Sans MS"/>
                <a:sym typeface="Comic Sans MS"/>
              </a:rPr>
              <a:t>有一天，我在学校买了一包饼干和三五好友分享，大家有说有笑，吃得很开心。还有一次，小美忘了要考试，我帮她复习。跟朋友分享饼干和帮助小美都让我快乐。</a:t>
            </a:r>
            <a:endParaRPr sz="1800" dirty="0">
              <a:solidFill>
                <a:schemeClr val="dk1"/>
              </a:solidFill>
              <a:latin typeface="Kaiti TC" panose="02010600040101010101" pitchFamily="2" charset="-120"/>
              <a:ea typeface="Kaiti TC" panose="02010600040101010101" pitchFamily="2" charset="-120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Kaiti TC" panose="02010600040101010101" pitchFamily="2" charset="-120"/>
              <a:ea typeface="Kaiti TC" panose="02010600040101010101" pitchFamily="2" charset="-120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 dirty="0">
                <a:latin typeface="Kaiti TC" panose="02010600040101010101" pitchFamily="2" charset="-120"/>
                <a:ea typeface="Kaiti TC" panose="02010600040101010101" pitchFamily="2" charset="-120"/>
                <a:cs typeface="Comic Sans MS"/>
                <a:sym typeface="Comic Sans MS"/>
              </a:rPr>
              <a:t>       电影里的冷漠先生不想帮小女孩拿气球，小女孩很难过。冷漠先生不帮助别人，也没有朋友，看起来也很不开心。</a:t>
            </a:r>
            <a:endParaRPr sz="1700" dirty="0">
              <a:latin typeface="Kaiti TC" panose="02010600040101010101" pitchFamily="2" charset="-120"/>
              <a:ea typeface="Kaiti TC" panose="02010600040101010101" pitchFamily="2" charset="-120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Kaiti TC" panose="02010600040101010101" pitchFamily="2" charset="-120"/>
              <a:ea typeface="Kaiti TC" panose="02010600040101010101" pitchFamily="2" charset="-120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 dirty="0">
                <a:latin typeface="Kaiti TC" panose="02010600040101010101" pitchFamily="2" charset="-120"/>
                <a:ea typeface="Kaiti TC" panose="02010600040101010101" pitchFamily="2" charset="-120"/>
                <a:cs typeface="Comic Sans MS"/>
                <a:sym typeface="Comic Sans MS"/>
              </a:rPr>
              <a:t>      如果常常分享和助人，你的喜悦就越来越多。</a:t>
            </a:r>
            <a:endParaRPr sz="1700" dirty="0">
              <a:latin typeface="Kaiti TC" panose="02010600040101010101" pitchFamily="2" charset="-120"/>
              <a:ea typeface="Kaiti TC" panose="02010600040101010101" pitchFamily="2" charset="-120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/>
        </p:nvSpPr>
        <p:spPr>
          <a:xfrm>
            <a:off x="1550350" y="729575"/>
            <a:ext cx="6666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200" b="1" dirty="0">
                <a:solidFill>
                  <a:srgbClr val="6D9EEB"/>
                </a:solidFill>
              </a:rPr>
              <a:t>Activity</a:t>
            </a:r>
            <a:r>
              <a:rPr lang="zh-CN" sz="2200" b="1" dirty="0">
                <a:solidFill>
                  <a:srgbClr val="6D9EEB"/>
                </a:solidFill>
              </a:rPr>
              <a:t> 1:</a:t>
            </a:r>
            <a:r>
              <a:rPr lang="zh-CN" sz="2200" dirty="0">
                <a:solidFill>
                  <a:schemeClr val="accent5"/>
                </a:solidFill>
              </a:rPr>
              <a:t> </a:t>
            </a:r>
            <a:endParaRPr sz="2200" dirty="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cxnSp>
        <p:nvCxnSpPr>
          <p:cNvPr id="122" name="Google Shape;122;p21"/>
          <p:cNvCxnSpPr/>
          <p:nvPr/>
        </p:nvCxnSpPr>
        <p:spPr>
          <a:xfrm rot="10800000" flipH="1">
            <a:off x="1550350" y="1180900"/>
            <a:ext cx="5289300" cy="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21"/>
          <p:cNvSpPr txBox="1"/>
          <p:nvPr/>
        </p:nvSpPr>
        <p:spPr>
          <a:xfrm>
            <a:off x="1402275" y="2070325"/>
            <a:ext cx="5253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b="1" dirty="0">
                <a:latin typeface="Comic Sans MS"/>
                <a:ea typeface="Comic Sans MS"/>
                <a:cs typeface="Comic Sans MS"/>
                <a:sym typeface="Comic Sans MS"/>
              </a:rPr>
              <a:t>   分享，帮助，助人</a:t>
            </a:r>
            <a:endParaRPr sz="1600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4" name="Google Shape;124;p21"/>
          <p:cNvSpPr txBox="1"/>
          <p:nvPr/>
        </p:nvSpPr>
        <p:spPr>
          <a:xfrm>
            <a:off x="1238125" y="1434775"/>
            <a:ext cx="66666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 learned characters to predict the meaning of new words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1997</Words>
  <Application>Microsoft Macintosh PowerPoint</Application>
  <PresentationFormat>On-screen Show (16:9)</PresentationFormat>
  <Paragraphs>292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Kaiti TC</vt:lpstr>
      <vt:lpstr>STKaiti</vt:lpstr>
      <vt:lpstr>Arial</vt:lpstr>
      <vt:lpstr>Comic Sans MS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Meng Yeh</cp:lastModifiedBy>
  <cp:revision>18</cp:revision>
  <dcterms:modified xsi:type="dcterms:W3CDTF">2023-12-14T13:27:48Z</dcterms:modified>
</cp:coreProperties>
</file>